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332" r:id="rId2"/>
    <p:sldId id="329" r:id="rId3"/>
    <p:sldId id="333" r:id="rId4"/>
    <p:sldId id="334" r:id="rId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62" userDrawn="1">
          <p15:clr>
            <a:srgbClr val="A4A3A4"/>
          </p15:clr>
        </p15:guide>
        <p15:guide id="2" pos="211" userDrawn="1">
          <p15:clr>
            <a:srgbClr val="A4A3A4"/>
          </p15:clr>
        </p15:guide>
        <p15:guide id="3" orient="horz" pos="4065" userDrawn="1">
          <p15:clr>
            <a:srgbClr val="A4A3A4"/>
          </p15:clr>
        </p15:guide>
        <p15:guide id="4" pos="746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9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D896B16D-58CD-4F87-8334-D823237A7B12}">
  <a:tblStyle styleId="{D896B16D-58CD-4F87-8334-D823237A7B12}" styleName="TAB-BLUE-1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rgbClr val="E9F1F9"/>
          </a:solidFill>
        </a:fill>
      </a:tcStyle>
    </a:wholeTbl>
    <a:band1H>
      <a:tcStyle>
        <a:tcBdr/>
        <a:fill>
          <a:solidFill>
            <a:srgbClr val="CBE9F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BE9FA"/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63BEEF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63BEEF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FE61F2E-25A8-4364-A71A-59956D9EBB64}" styleName="TAB-BLUE-2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rgbClr val="E9F1F9"/>
          </a:solidFill>
        </a:fill>
      </a:tcStyle>
    </a:wholeTbl>
    <a:band1H>
      <a:tcStyle>
        <a:tcBdr/>
        <a:fill>
          <a:solidFill>
            <a:srgbClr val="C6D9F1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6D9F1"/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548DD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548DD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2"/>
          </a:solidFill>
        </a:fill>
      </a:tcStyle>
    </a:firstRow>
  </a:tblStyle>
  <a:tblStyle styleId="{89385FD1-A378-4215-ABBA-0B0AE8016FD9}" styleName="TAB-GOLD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rgbClr val="FBF6EB"/>
          </a:solidFill>
        </a:fill>
      </a:tcStyle>
    </a:wholeTbl>
    <a:band1H>
      <a:tcStyle>
        <a:tcBdr/>
        <a:fill>
          <a:solidFill>
            <a:srgbClr val="F7EBD3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F7EBD3"/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E9C57D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E9C57D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D0C2BB7-8EF3-4A8D-918A-40E7CE8D24FA}" styleName="TAB-GRAY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rgbClr val="F2F2F2"/>
          </a:solidFill>
        </a:fill>
      </a:tcStyle>
    </a:wholeTbl>
    <a:band1H>
      <a:tcStyle>
        <a:tcBdr/>
        <a:fill>
          <a:solidFill>
            <a:srgbClr val="D9D9D9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9D9D9"/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BFBFBF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BFBFBF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/>
        <a:fill>
          <a:solidFill>
            <a:srgbClr val="808080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/>
        <a:fill>
          <a:solidFill>
            <a:srgbClr val="808080"/>
          </a:solidFill>
        </a:fill>
      </a:tcStyle>
    </a:firstRow>
  </a:tblStyle>
  <a:tblStyle styleId="{40397C7B-8793-4AE3-B88D-A25509B8C6D1}" styleName="TAB-GREEN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rgbClr val="FAFDF5"/>
          </a:solidFill>
        </a:fill>
      </a:tcStyle>
    </a:wholeTbl>
    <a:band1H>
      <a:tcStyle>
        <a:tcBdr/>
        <a:fill>
          <a:solidFill>
            <a:srgbClr val="E5F7C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E5F7CA"/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B2E66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B2E66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ECEFD4E-E3AA-4C14-AA07-BA8BB0466CFB}" styleName="GFA Table Grid">
    <a:wholeTbl>
      <a:tcTxStyle b="off"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rgbClr val="BFBFBF"/>
              </a:solidFill>
            </a:ln>
          </a:left>
          <a:right>
            <a:ln w="12700" cmpd="sng">
              <a:solidFill>
                <a:srgbClr val="BFBFBF"/>
              </a:solidFill>
            </a:ln>
          </a:right>
          <a:top>
            <a:ln w="12700" cmpd="sng">
              <a:solidFill>
                <a:srgbClr val="BFBFBF"/>
              </a:solidFill>
            </a:ln>
          </a:top>
          <a:bottom>
            <a:ln w="12700" cmpd="sng">
              <a:solidFill>
                <a:srgbClr val="BFBFBF"/>
              </a:solidFill>
            </a:ln>
          </a:bottom>
          <a:insideH>
            <a:ln w="12700" cmpd="sng">
              <a:solidFill>
                <a:srgbClr val="BFBFBF"/>
              </a:solidFill>
            </a:ln>
          </a:insideH>
          <a:insideV>
            <a:ln w="12700" cmpd="sng">
              <a:solidFill>
                <a:srgbClr val="BFBFBF"/>
              </a:solidFill>
            </a:ln>
          </a:insideV>
        </a:tcBdr>
        <a:fill>
          <a:noFill/>
        </a:fill>
      </a:tcStyle>
    </a:wholeTbl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/>
      </a:tcStyle>
    </a:lastRow>
    <a:firstRow>
      <a:tcTxStyle b="on"/>
      <a:tcStyle>
        <a:tcBdr/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0" autoAdjust="0"/>
    <p:restoredTop sz="95803" autoAdjust="0"/>
  </p:normalViewPr>
  <p:slideViewPr>
    <p:cSldViewPr showGuides="1">
      <p:cViewPr varScale="1">
        <p:scale>
          <a:sx n="94" d="100"/>
          <a:sy n="94" d="100"/>
        </p:scale>
        <p:origin x="440" y="84"/>
      </p:cViewPr>
      <p:guideLst>
        <p:guide orient="horz" pos="1162"/>
        <p:guide pos="211"/>
        <p:guide orient="horz" pos="4065"/>
        <p:guide pos="7469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3106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imir Sallaku" userId="0ded60872278ebb7" providerId="LiveId" clId="{F283C59F-A7DC-44A8-8F5E-B9AEC4E5234D}"/>
    <pc:docChg chg="undo custSel modSld">
      <pc:chgData name="Saimir Sallaku" userId="0ded60872278ebb7" providerId="LiveId" clId="{F283C59F-A7DC-44A8-8F5E-B9AEC4E5234D}" dt="2021-09-29T07:51:31.448" v="660" actId="13926"/>
      <pc:docMkLst>
        <pc:docMk/>
      </pc:docMkLst>
      <pc:sldChg chg="modSp mod">
        <pc:chgData name="Saimir Sallaku" userId="0ded60872278ebb7" providerId="LiveId" clId="{F283C59F-A7DC-44A8-8F5E-B9AEC4E5234D}" dt="2021-09-29T07:51:31.448" v="660" actId="13926"/>
        <pc:sldMkLst>
          <pc:docMk/>
          <pc:sldMk cId="67613874" sldId="329"/>
        </pc:sldMkLst>
        <pc:spChg chg="mod">
          <ac:chgData name="Saimir Sallaku" userId="0ded60872278ebb7" providerId="LiveId" clId="{F283C59F-A7DC-44A8-8F5E-B9AEC4E5234D}" dt="2021-09-29T07:51:31.448" v="660" actId="13926"/>
          <ac:spMkLst>
            <pc:docMk/>
            <pc:sldMk cId="67613874" sldId="329"/>
            <ac:spMk id="8" creationId="{00000000-0000-0000-0000-000000000000}"/>
          </ac:spMkLst>
        </pc:spChg>
        <pc:spChg chg="mod">
          <ac:chgData name="Saimir Sallaku" userId="0ded60872278ebb7" providerId="LiveId" clId="{F283C59F-A7DC-44A8-8F5E-B9AEC4E5234D}" dt="2021-09-29T06:53:04.505" v="393" actId="948"/>
          <ac:spMkLst>
            <pc:docMk/>
            <pc:sldMk cId="67613874" sldId="329"/>
            <ac:spMk id="13" creationId="{FEFD77D5-1FB9-4A10-AC16-286D000A32EB}"/>
          </ac:spMkLst>
        </pc:spChg>
      </pc:sldChg>
      <pc:sldChg chg="modSp mod">
        <pc:chgData name="Saimir Sallaku" userId="0ded60872278ebb7" providerId="LiveId" clId="{F283C59F-A7DC-44A8-8F5E-B9AEC4E5234D}" dt="2021-09-29T07:00:15.553" v="548"/>
        <pc:sldMkLst>
          <pc:docMk/>
          <pc:sldMk cId="4102087514" sldId="330"/>
        </pc:sldMkLst>
        <pc:spChg chg="mod">
          <ac:chgData name="Saimir Sallaku" userId="0ded60872278ebb7" providerId="LiveId" clId="{F283C59F-A7DC-44A8-8F5E-B9AEC4E5234D}" dt="2021-09-29T07:00:15.553" v="548"/>
          <ac:spMkLst>
            <pc:docMk/>
            <pc:sldMk cId="4102087514" sldId="330"/>
            <ac:spMk id="14" creationId="{3D147ADA-EF42-428E-BB84-59CD13E122C9}"/>
          </ac:spMkLst>
        </pc:spChg>
      </pc:sldChg>
      <pc:sldChg chg="modSp mod">
        <pc:chgData name="Saimir Sallaku" userId="0ded60872278ebb7" providerId="LiveId" clId="{F283C59F-A7DC-44A8-8F5E-B9AEC4E5234D}" dt="2021-09-29T07:02:24.784" v="658" actId="20577"/>
        <pc:sldMkLst>
          <pc:docMk/>
          <pc:sldMk cId="1886389355" sldId="331"/>
        </pc:sldMkLst>
        <pc:spChg chg="mod">
          <ac:chgData name="Saimir Sallaku" userId="0ded60872278ebb7" providerId="LiveId" clId="{F283C59F-A7DC-44A8-8F5E-B9AEC4E5234D}" dt="2021-09-29T07:02:24.784" v="658" actId="20577"/>
          <ac:spMkLst>
            <pc:docMk/>
            <pc:sldMk cId="1886389355" sldId="331"/>
            <ac:spMk id="14" creationId="{3D147ADA-EF42-428E-BB84-59CD13E122C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51744" y="475353"/>
            <a:ext cx="5078400" cy="1464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/>
            </a:lvl1pPr>
          </a:lstStyle>
          <a:p>
            <a:endParaRPr lang="en-US" sz="100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13527" y="475353"/>
            <a:ext cx="736000" cy="1464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/>
            </a:lvl1pPr>
          </a:lstStyle>
          <a:p>
            <a:fld id="{C06A123F-41B7-4070-BFA7-F9EE3FEA353C}" type="datetimeFigureOut">
              <a:rPr lang="en-US" sz="1000">
                <a:solidFill>
                  <a:schemeClr val="bg1">
                    <a:lumMod val="50000"/>
                  </a:schemeClr>
                </a:solidFill>
              </a:rPr>
              <a:t>10/4/2021</a:t>
            </a:fld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61437" y="8747872"/>
            <a:ext cx="5078400" cy="1464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/>
            </a:lvl1pPr>
          </a:lstStyle>
          <a:p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13527" y="8747855"/>
            <a:ext cx="736000" cy="1464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/>
            </a:lvl1pPr>
          </a:lstStyle>
          <a:p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Page </a:t>
            </a:r>
            <a:fld id="{255858AE-00EB-4E6D-B1AD-362673AD7EF0}" type="slidenum">
              <a:rPr lang="en-US" sz="1000">
                <a:solidFill>
                  <a:schemeClr val="bg1">
                    <a:lumMod val="50000"/>
                  </a:schemeClr>
                </a:solidFill>
              </a:rPr>
              <a:t>‹#›</a:t>
            </a:fld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134016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pos="4057" userDrawn="1">
          <p15:clr>
            <a:srgbClr val="F26B43"/>
          </p15:clr>
        </p15:guide>
        <p15:guide id="2" pos="348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11125" y="914400"/>
            <a:ext cx="5465763" cy="3074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60873" y="4281818"/>
            <a:ext cx="5888654" cy="4173205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de-DE" dirty="0"/>
              <a:t>6</a:t>
            </a:r>
            <a:endParaRPr lang="en-US" dirty="0"/>
          </a:p>
          <a:p>
            <a:pPr lvl="6"/>
            <a:r>
              <a:rPr lang="de-DE" dirty="0"/>
              <a:t>7</a:t>
            </a:r>
            <a:endParaRPr lang="en-US" dirty="0"/>
          </a:p>
          <a:p>
            <a:pPr lvl="7"/>
            <a:r>
              <a:rPr lang="de-DE" dirty="0"/>
              <a:t>8</a:t>
            </a:r>
            <a:endParaRPr lang="en-US" dirty="0"/>
          </a:p>
          <a:p>
            <a:pPr lvl="8"/>
            <a:r>
              <a:rPr lang="de-DE" dirty="0"/>
              <a:t>9</a:t>
            </a:r>
            <a:endParaRPr lang="en-US" dirty="0"/>
          </a:p>
        </p:txBody>
      </p:sp>
      <p:sp>
        <p:nvSpPr>
          <p:cNvPr id="8" name="Header Placeholder 1"/>
          <p:cNvSpPr>
            <a:spLocks noGrp="1"/>
          </p:cNvSpPr>
          <p:nvPr>
            <p:ph type="hdr" sz="quarter"/>
          </p:nvPr>
        </p:nvSpPr>
        <p:spPr>
          <a:xfrm>
            <a:off x="551744" y="475353"/>
            <a:ext cx="5078400" cy="1464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/>
            </a:lvl1pPr>
          </a:lstStyle>
          <a:p>
            <a:endParaRPr lang="en-US" sz="100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13527" y="475353"/>
            <a:ext cx="736000" cy="1464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/>
            </a:lvl1pPr>
          </a:lstStyle>
          <a:p>
            <a:fld id="{C06A123F-41B7-4070-BFA7-F9EE3FEA353C}" type="datetimeFigureOut">
              <a:rPr lang="en-US" sz="1000" smtClean="0">
                <a:solidFill>
                  <a:schemeClr val="bg1">
                    <a:lumMod val="50000"/>
                  </a:schemeClr>
                </a:solidFill>
              </a:rPr>
              <a:t>10/4/2021</a:t>
            </a:fld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4"/>
          </p:nvPr>
        </p:nvSpPr>
        <p:spPr>
          <a:xfrm>
            <a:off x="561437" y="8747872"/>
            <a:ext cx="5078400" cy="1464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/>
            </a:lvl1pPr>
          </a:lstStyle>
          <a:p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5"/>
          </p:nvPr>
        </p:nvSpPr>
        <p:spPr>
          <a:xfrm>
            <a:off x="5713527" y="8747855"/>
            <a:ext cx="736000" cy="1464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/>
            </a:lvl1pPr>
          </a:lstStyle>
          <a:p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Page </a:t>
            </a:r>
            <a:fld id="{255858AE-00EB-4E6D-B1AD-362673AD7EF0}" type="slidenum">
              <a:rPr lang="en-US" sz="1000" smtClean="0">
                <a:solidFill>
                  <a:schemeClr val="bg1">
                    <a:lumMod val="50000"/>
                  </a:schemeClr>
                </a:solidFill>
              </a:rPr>
              <a:t>‹#›</a:t>
            </a:fld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6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80000" indent="-180000" algn="l" defTabSz="914400" rtl="0" eaLnBrk="1" latinLnBrk="0" hangingPunct="1">
      <a:buClr>
        <a:schemeClr val="accent3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60000" indent="-180000" algn="l" defTabSz="914400" rtl="0" eaLnBrk="1" latinLnBrk="0" hangingPunct="1">
      <a:buClr>
        <a:schemeClr val="accent3"/>
      </a:buClr>
      <a:buFont typeface="Arial" panose="020B0604020202020204" pitchFamily="34" charset="0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0000" indent="-180000" algn="l" defTabSz="914400" rtl="0" eaLnBrk="1" latinLnBrk="0" hangingPunct="1">
      <a:buClr>
        <a:schemeClr val="accent3"/>
      </a:buClr>
      <a:buFont typeface="Arial" panose="020B0604020202020204" pitchFamily="34" charset="0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20000" indent="-180000" algn="l" defTabSz="914400" rtl="0" eaLnBrk="1" latinLnBrk="0" hangingPunct="1">
      <a:buClr>
        <a:schemeClr val="accent3"/>
      </a:buClr>
      <a:buFont typeface="Arial" panose="020B0604020202020204" pitchFamily="34" charset="0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900000" indent="-180000" algn="l" defTabSz="914400" rtl="0" eaLnBrk="1" latinLnBrk="0" hangingPunct="1">
      <a:buClr>
        <a:schemeClr val="accent3"/>
      </a:buClr>
      <a:buFont typeface="Arial" panose="020B0604020202020204" pitchFamily="34" charset="0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1080000" indent="-180000" algn="l" defTabSz="914400" rtl="0" eaLnBrk="1" latinLnBrk="0" hangingPunct="1">
      <a:buClr>
        <a:schemeClr val="accent3"/>
      </a:buClr>
      <a:buFont typeface="Arial" panose="020B0604020202020204" pitchFamily="34" charset="0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1260000" indent="-180000" algn="l" defTabSz="914400" rtl="0" eaLnBrk="1" latinLnBrk="0" hangingPunct="1">
      <a:buClr>
        <a:schemeClr val="accent3"/>
      </a:buClr>
      <a:buFont typeface="Arial" panose="020B0604020202020204" pitchFamily="34" charset="0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1440000" indent="-180000" algn="l" defTabSz="914400" rtl="0" eaLnBrk="1" latinLnBrk="0" hangingPunct="1">
      <a:buClr>
        <a:schemeClr val="accent3"/>
      </a:buClr>
      <a:buFont typeface="Arial" panose="020B0604020202020204" pitchFamily="34" charset="0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1620000" indent="-180000" algn="l" defTabSz="914400" rtl="0" eaLnBrk="1" latinLnBrk="0" hangingPunct="1">
      <a:buClr>
        <a:schemeClr val="accent3"/>
      </a:buClr>
      <a:buFont typeface="Arial" panose="020B0604020202020204" pitchFamily="34" charset="0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pos="4057" userDrawn="1">
          <p15:clr>
            <a:srgbClr val="F26B43"/>
          </p15:clr>
        </p15:guide>
        <p15:guide id="2" pos="348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z="1000">
                <a:solidFill>
                  <a:schemeClr val="bg1">
                    <a:lumMod val="50000"/>
                  </a:schemeClr>
                </a:solidFill>
              </a:rPr>
              <a:t>Page </a:t>
            </a:r>
            <a:fld id="{255858AE-00EB-4E6D-B1AD-362673AD7EF0}" type="slidenum">
              <a:rPr lang="en-US" sz="1000">
                <a:solidFill>
                  <a:schemeClr val="bg1">
                    <a:lumMod val="50000"/>
                  </a:schemeClr>
                </a:solidFill>
              </a:rPr>
              <a:t>1</a:t>
            </a:fld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24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2228850" algn="l"/>
              </a:tabLst>
            </a:pP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Megjithëse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rrethana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jonormale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por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vështira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2.5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vitet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fundit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Bashkitë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mbështetjen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Projektit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Financat Lokale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kanë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pasur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arritje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pozitive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aspektin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e: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•"/>
              <a:tabLst>
                <a:tab pos="2228850" algn="l"/>
              </a:tabLst>
            </a:pP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përmiresimit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Kuadrit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instucional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dhe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plotësimit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Instrumentave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nevojshme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për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planifikimin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PBA –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dhe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•"/>
              <a:tabLst>
                <a:tab pos="2228850" algn="l"/>
              </a:tabLst>
            </a:pP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Permiresimit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Aftësive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stafeve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bashkitë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partnere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>
                <a:tab pos="222885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>
                <a:tab pos="2228850" algn="l"/>
              </a:tabLst>
            </a:pP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Arritjet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rëndësishme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renditur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këtu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sikundër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diskutuar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detaje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dokumentin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Teknik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është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shpërndarë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por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dëshiroj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nënvizoj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duke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përfshirë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742950" marR="0" lvl="1" indent="-28575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Font typeface="Calibri" panose="020F0502020204030204" pitchFamily="34" charset="0"/>
              <a:buChar char="•"/>
              <a:tabLst>
                <a:tab pos="2228850" algn="l"/>
              </a:tabLst>
            </a:pP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Metodologjinë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për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planifikimin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performancës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dhe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shpenzimeve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për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ofrimin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shërbimeve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vendore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Font typeface="Calibri" panose="020F0502020204030204" pitchFamily="34" charset="0"/>
              <a:buChar char="•"/>
              <a:tabLst>
                <a:tab pos="222885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•"/>
              <a:tabLst>
                <a:tab pos="2228850" algn="l"/>
              </a:tabLst>
            </a:pP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Një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model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standardizuar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është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ofruar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për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përgatitjen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dokumentit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PBA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•"/>
              <a:tabLst>
                <a:tab pos="222885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•"/>
              <a:tabLst>
                <a:tab pos="2228850" algn="l"/>
              </a:tabLst>
            </a:pP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Udhëzues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shembuj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konkretë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përdorur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për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ilustruar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planifikimin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PBA me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anëtarët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EMP –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së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•"/>
              <a:tabLst>
                <a:tab pos="222885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•"/>
              <a:tabLst>
                <a:tab pos="2228850" algn="l"/>
              </a:tabLst>
            </a:pP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Është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ndërtuar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një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instrument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për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planifikimin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shpenzimeve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•"/>
              <a:tabLst>
                <a:tab pos="222885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•"/>
              <a:tabLst>
                <a:tab pos="2228850" algn="l"/>
              </a:tabLst>
            </a:pP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formalizuar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rregullimet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reja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menaxheriale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me role &amp;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pergjegjesi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planifikimin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performances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dhe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buxheteve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drejtuesit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programeve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dhe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kalendar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miratuar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menaxhimin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procesit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PBA-se </a:t>
            </a:r>
            <a:r>
              <a:rPr lang="en-US" sz="11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dhe</a:t>
            </a:r>
            <a:endParaRPr lang="en-US" sz="1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•"/>
              <a:tabLst>
                <a:tab pos="222885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•"/>
              <a:tabLst>
                <a:tab pos="2228850" algn="l"/>
              </a:tabLs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vitin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pare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eshtë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ofruar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trajnim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dhe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asistencë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nga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afër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intensive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për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mese 70 EMP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mbi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300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specialiste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nje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impakt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gjenerimin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here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informacionit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performances per mese 50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dhe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hedhjen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hapave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pare ne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planifikimin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shpenzimeve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sherbimet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publike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 sz="1000">
                <a:solidFill>
                  <a:schemeClr val="bg1">
                    <a:lumMod val="50000"/>
                  </a:schemeClr>
                </a:solidFill>
              </a:rPr>
              <a:t>Page </a:t>
            </a:r>
            <a:fld id="{255858AE-00EB-4E6D-B1AD-362673AD7EF0}" type="slidenum">
              <a:rPr lang="en-US" sz="1000" smtClean="0">
                <a:solidFill>
                  <a:schemeClr val="bg1">
                    <a:lumMod val="50000"/>
                  </a:schemeClr>
                </a:solidFill>
              </a:rPr>
              <a:t>2</a:t>
            </a:fld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732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last 2.5 years, Municipalities with project support have made very positive achievements in some extremely difficult circumstances, in terms of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Framework and tools for MTBP planning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Enhanced capability of core LSGU staff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>
                <a:tab pos="2228850" algn="l"/>
              </a:tabLst>
            </a:pP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>
                <a:tab pos="2228850" algn="l"/>
              </a:tabLst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most important achievements are listed here and you can read those, but I would like to highlight a few, including: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28850" algn="l"/>
              </a:tabLst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Methodologies for service delivery performance and expenditure planning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28850" algn="l"/>
              </a:tabLst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Standartised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template for MTBP document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28850" algn="l"/>
              </a:tabLst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Guidebooks with examples for PMT members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28850" algn="l"/>
              </a:tabLst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Expenditure Planning Tool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28850" algn="l"/>
              </a:tabLst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budget management arrangements, and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2228850" algn="l"/>
              </a:tabLst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Extensive training and coaching for municipalities PMTs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Page </a:t>
            </a:r>
            <a:fld id="{255858AE-00EB-4E6D-B1AD-362673AD7EF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3615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emf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0" y="1844824"/>
            <a:ext cx="12192000" cy="1440680"/>
          </a:xfrm>
        </p:spPr>
        <p:txBody>
          <a:bodyPr anchor="ctr" anchorCtr="0"/>
          <a:lstStyle>
            <a:lvl1pPr algn="ctr">
              <a:defRPr sz="480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0" y="5877272"/>
            <a:ext cx="12191999" cy="432048"/>
          </a:xfrm>
        </p:spPr>
        <p:txBody>
          <a:bodyPr anchor="b" anchorCtr="0"/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2500"/>
            </a:lvl1pPr>
            <a:lvl2pPr marL="0" indent="0" algn="ctr">
              <a:lnSpc>
                <a:spcPct val="90000"/>
              </a:lnSpc>
              <a:spcBef>
                <a:spcPts val="0"/>
              </a:spcBef>
              <a:buNone/>
              <a:defRPr sz="2500"/>
            </a:lvl2pPr>
            <a:lvl3pPr marL="0" indent="0" algn="ctr">
              <a:lnSpc>
                <a:spcPct val="90000"/>
              </a:lnSpc>
              <a:spcBef>
                <a:spcPts val="0"/>
              </a:spcBef>
              <a:buNone/>
              <a:defRPr sz="2500"/>
            </a:lvl3pPr>
            <a:lvl4pPr marL="0" indent="0" algn="ctr">
              <a:lnSpc>
                <a:spcPct val="90000"/>
              </a:lnSpc>
              <a:spcBef>
                <a:spcPts val="0"/>
              </a:spcBef>
              <a:buNone/>
              <a:defRPr sz="2500"/>
            </a:lvl4pPr>
            <a:lvl5pPr marL="0" indent="0" algn="ctr">
              <a:lnSpc>
                <a:spcPct val="90000"/>
              </a:lnSpc>
              <a:spcBef>
                <a:spcPts val="0"/>
              </a:spcBef>
              <a:buNone/>
              <a:defRPr sz="2500"/>
            </a:lvl5pPr>
            <a:lvl6pPr marL="0" indent="0" algn="ctr">
              <a:lnSpc>
                <a:spcPct val="90000"/>
              </a:lnSpc>
              <a:spcBef>
                <a:spcPts val="0"/>
              </a:spcBef>
              <a:buNone/>
              <a:defRPr sz="2500"/>
            </a:lvl6pPr>
            <a:lvl7pPr marL="0" indent="0" algn="ctr">
              <a:lnSpc>
                <a:spcPct val="90000"/>
              </a:lnSpc>
              <a:spcBef>
                <a:spcPts val="0"/>
              </a:spcBef>
              <a:buNone/>
              <a:defRPr sz="2500"/>
            </a:lvl7pPr>
            <a:lvl8pPr marL="0" indent="0" algn="ctr">
              <a:lnSpc>
                <a:spcPct val="90000"/>
              </a:lnSpc>
              <a:spcBef>
                <a:spcPts val="0"/>
              </a:spcBef>
              <a:buNone/>
              <a:defRPr sz="2500"/>
            </a:lvl8pPr>
            <a:lvl9pPr marL="0" indent="0" algn="ctr">
              <a:lnSpc>
                <a:spcPct val="90000"/>
              </a:lnSpc>
              <a:spcBef>
                <a:spcPts val="0"/>
              </a:spcBef>
              <a:buNone/>
              <a:defRPr sz="2500"/>
            </a:lvl9pPr>
          </a:lstStyle>
          <a:p>
            <a:pPr lvl="0"/>
            <a:endParaRPr lang="en-US" noProof="0" dirty="0"/>
          </a:p>
        </p:txBody>
      </p:sp>
      <p:sp>
        <p:nvSpPr>
          <p:cNvPr id="16" name="Picture Placeholder 13"/>
          <p:cNvSpPr>
            <a:spLocks noGrp="1"/>
          </p:cNvSpPr>
          <p:nvPr>
            <p:ph type="pic" sz="quarter" idx="12" hasCustomPrompt="1"/>
          </p:nvPr>
        </p:nvSpPr>
        <p:spPr bwMode="gray">
          <a:xfrm>
            <a:off x="0" y="3573463"/>
            <a:ext cx="4032000" cy="1619250"/>
          </a:xfrm>
        </p:spPr>
        <p:txBody>
          <a:bodyPr bIns="540000" anchor="ctr"/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/>
              <a:t>Click icon to insert picture</a:t>
            </a:r>
          </a:p>
        </p:txBody>
      </p:sp>
      <p:sp>
        <p:nvSpPr>
          <p:cNvPr id="17" name="Picture Placeholder 1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160000" y="3573463"/>
            <a:ext cx="4032000" cy="1619250"/>
          </a:xfrm>
        </p:spPr>
        <p:txBody>
          <a:bodyPr bIns="540000" anchor="ctr"/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/>
              <a:t>Click icon to insert picture</a:t>
            </a:r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4031531" y="3573463"/>
            <a:ext cx="4128469" cy="1619250"/>
          </a:xfrm>
        </p:spPr>
        <p:txBody>
          <a:bodyPr bIns="540000" anchor="ctr"/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/>
              <a:t>Click icon to insert picture</a:t>
            </a:r>
          </a:p>
        </p:txBody>
      </p:sp>
      <p:pic>
        <p:nvPicPr>
          <p:cNvPr id="10" name="Picture 2" descr="G:\Gruppe\Marketing\INFO-MATERIAL\Grafiken\Grafiken Sammlung\GFA-Bogen\Bogen-oben.png"/>
          <p:cNvPicPr>
            <a:picLocks noChangeAspect="1" noChangeArrowheads="1"/>
          </p:cNvPicPr>
          <p:nvPr userDrawn="1"/>
        </p:nvPicPr>
        <p:blipFill>
          <a:blip r:embed="rId2" cstate="print"/>
          <a:srcRect t="26002"/>
          <a:stretch>
            <a:fillRect/>
          </a:stretch>
        </p:blipFill>
        <p:spPr bwMode="gray">
          <a:xfrm>
            <a:off x="0" y="-27384"/>
            <a:ext cx="12240683" cy="1008112"/>
          </a:xfrm>
          <a:prstGeom prst="rect">
            <a:avLst/>
          </a:prstGeom>
          <a:noFill/>
        </p:spPr>
      </p:pic>
      <p:pic>
        <p:nvPicPr>
          <p:cNvPr id="11" name="Picture 10" descr="C:\Users\User\AppData\Local\Microsoft\Windows\INetCache\Content.Outlook\2UHA9N12\SECO_RGB_hoch_pos (2)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22" y="6021288"/>
            <a:ext cx="2220762" cy="792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Content Placeholder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0009852" y="260648"/>
            <a:ext cx="2100895" cy="576064"/>
          </a:xfrm>
          <a:prstGeom prst="rect">
            <a:avLst/>
          </a:prstGeom>
        </p:spPr>
      </p:pic>
      <p:pic>
        <p:nvPicPr>
          <p:cNvPr id="13" name="Grafik 8"/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3208" y="6309320"/>
            <a:ext cx="1199456" cy="48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4060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335360" y="1844824"/>
            <a:ext cx="11520000" cy="1440680"/>
          </a:xfrm>
        </p:spPr>
        <p:txBody>
          <a:bodyPr anchor="ctr" anchorCtr="0"/>
          <a:lstStyle>
            <a:lvl1pPr algn="ctr">
              <a:defRPr sz="4800"/>
            </a:lvl1pPr>
          </a:lstStyle>
          <a:p>
            <a:r>
              <a:rPr lang="en-US" noProof="0" dirty="0"/>
              <a:t>Section Title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35359" y="5877272"/>
            <a:ext cx="11522207" cy="360040"/>
          </a:xfrm>
        </p:spPr>
        <p:txBody>
          <a:bodyPr anchor="b" anchorCtr="0"/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2200"/>
            </a:lvl1pPr>
            <a:lvl2pPr marL="0" indent="0" algn="ctr">
              <a:lnSpc>
                <a:spcPct val="90000"/>
              </a:lnSpc>
              <a:spcBef>
                <a:spcPts val="0"/>
              </a:spcBef>
              <a:buNone/>
              <a:defRPr sz="2200"/>
            </a:lvl2pPr>
            <a:lvl3pPr marL="0" indent="0" algn="ctr">
              <a:lnSpc>
                <a:spcPct val="90000"/>
              </a:lnSpc>
              <a:spcBef>
                <a:spcPts val="0"/>
              </a:spcBef>
              <a:buNone/>
              <a:defRPr sz="2200"/>
            </a:lvl3pPr>
            <a:lvl4pPr marL="0" indent="0" algn="ctr">
              <a:lnSpc>
                <a:spcPct val="90000"/>
              </a:lnSpc>
              <a:spcBef>
                <a:spcPts val="0"/>
              </a:spcBef>
              <a:buNone/>
              <a:defRPr sz="2200"/>
            </a:lvl4pPr>
            <a:lvl5pPr marL="0" indent="0" algn="ctr">
              <a:lnSpc>
                <a:spcPct val="90000"/>
              </a:lnSpc>
              <a:spcBef>
                <a:spcPts val="0"/>
              </a:spcBef>
              <a:buNone/>
              <a:defRPr sz="2200"/>
            </a:lvl5pPr>
            <a:lvl6pPr marL="0" indent="0" algn="ctr">
              <a:lnSpc>
                <a:spcPct val="90000"/>
              </a:lnSpc>
              <a:spcBef>
                <a:spcPts val="0"/>
              </a:spcBef>
              <a:buNone/>
              <a:defRPr sz="2200"/>
            </a:lvl6pPr>
            <a:lvl7pPr marL="0" indent="0" algn="ctr">
              <a:lnSpc>
                <a:spcPct val="90000"/>
              </a:lnSpc>
              <a:spcBef>
                <a:spcPts val="0"/>
              </a:spcBef>
              <a:buNone/>
              <a:defRPr sz="2200"/>
            </a:lvl7pPr>
            <a:lvl8pPr marL="0" indent="0" algn="ctr">
              <a:lnSpc>
                <a:spcPct val="90000"/>
              </a:lnSpc>
              <a:spcBef>
                <a:spcPts val="0"/>
              </a:spcBef>
              <a:buNone/>
              <a:defRPr sz="2200"/>
            </a:lvl8pPr>
            <a:lvl9pPr marL="0" indent="0" algn="ctr">
              <a:lnSpc>
                <a:spcPct val="90000"/>
              </a:lnSpc>
              <a:spcBef>
                <a:spcPts val="0"/>
              </a:spcBef>
              <a:buNone/>
              <a:defRPr sz="2200"/>
            </a:lvl9pPr>
          </a:lstStyle>
          <a:p>
            <a:pPr lvl="0"/>
            <a:r>
              <a:rPr lang="en-US" noProof="0" dirty="0"/>
              <a:t>Introductory Text</a:t>
            </a:r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2" hasCustomPrompt="1"/>
          </p:nvPr>
        </p:nvSpPr>
        <p:spPr bwMode="gray">
          <a:xfrm>
            <a:off x="0" y="3573463"/>
            <a:ext cx="4032000" cy="1619250"/>
          </a:xfrm>
        </p:spPr>
        <p:txBody>
          <a:bodyPr bIns="540000" anchor="ctr"/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/>
              <a:t>Click icon to insert picture</a:t>
            </a:r>
          </a:p>
        </p:txBody>
      </p:sp>
      <p:sp>
        <p:nvSpPr>
          <p:cNvPr id="10" name="Picture Placeholder 1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160000" y="3573463"/>
            <a:ext cx="4032000" cy="1619250"/>
          </a:xfrm>
        </p:spPr>
        <p:txBody>
          <a:bodyPr bIns="540000" anchor="ctr"/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/>
              <a:t>Click icon to insert picture</a:t>
            </a:r>
          </a:p>
        </p:txBody>
      </p:sp>
      <p:sp>
        <p:nvSpPr>
          <p:cNvPr id="11" name="Picture Placeholder 13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4031531" y="3573463"/>
            <a:ext cx="4128469" cy="1619250"/>
          </a:xfrm>
        </p:spPr>
        <p:txBody>
          <a:bodyPr bIns="540000" anchor="ctr"/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/>
              <a:t>Click icon to insert picture</a:t>
            </a:r>
          </a:p>
        </p:txBody>
      </p:sp>
      <p:sp>
        <p:nvSpPr>
          <p:cNvPr id="12" name="Rectangle 11"/>
          <p:cNvSpPr/>
          <p:nvPr userDrawn="1"/>
        </p:nvSpPr>
        <p:spPr bwMode="gray">
          <a:xfrm>
            <a:off x="143339" y="1340768"/>
            <a:ext cx="11905323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3" name="Picture 12" descr="C:\Users\User\AppData\Local\Microsoft\Windows\INetCache\Content.Outlook\2UHA9N12\SECO_RGB_hoch_pos (2)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5304"/>
            <a:ext cx="1775520" cy="6206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2805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/>
              <a:t>Click here to enter your text.</a:t>
            </a:r>
            <a:br>
              <a:rPr lang="en-US" noProof="0" dirty="0"/>
            </a:br>
            <a:r>
              <a:rPr lang="en-US" noProof="0" dirty="0"/>
              <a:t>Use „Increase list level“/“</a:t>
            </a:r>
            <a:r>
              <a:rPr lang="en-US" noProof="0" dirty="0" err="1"/>
              <a:t>Listenebene</a:t>
            </a:r>
            <a:r>
              <a:rPr lang="en-US" noProof="0" dirty="0"/>
              <a:t> </a:t>
            </a:r>
            <a:r>
              <a:rPr lang="en-US" noProof="0" dirty="0" err="1"/>
              <a:t>erhöhen</a:t>
            </a:r>
            <a:r>
              <a:rPr lang="en-US" noProof="0" dirty="0"/>
              <a:t>“ to enter the next bullet level.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noProof="0"/>
              <a:t>No </a:t>
            </a:r>
            <a:fld id="{384762E5-98E2-4BF4-A296-ED58069DE9E1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7973920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11" userDrawn="1">
          <p15:clr>
            <a:srgbClr val="A4A3A4"/>
          </p15:clr>
        </p15:guide>
        <p15:guide id="2" orient="horz" pos="116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orient="horz" pos="4065" userDrawn="1">
          <p15:clr>
            <a:srgbClr val="A4A3A4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 bwMode="gray">
          <a:xfrm>
            <a:off x="335360" y="1844825"/>
            <a:ext cx="5544000" cy="460851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/>
              <a:t>Click here to enter your text.</a:t>
            </a:r>
            <a:br>
              <a:rPr lang="en-US" noProof="0" dirty="0"/>
            </a:br>
            <a:r>
              <a:rPr lang="en-US" noProof="0" dirty="0"/>
              <a:t>Use „Increase list level“/“</a:t>
            </a:r>
            <a:r>
              <a:rPr lang="en-US" noProof="0" dirty="0" err="1"/>
              <a:t>Listenebene</a:t>
            </a:r>
            <a:r>
              <a:rPr lang="en-US" noProof="0" dirty="0"/>
              <a:t> </a:t>
            </a:r>
            <a:r>
              <a:rPr lang="en-US" noProof="0" dirty="0" err="1"/>
              <a:t>erhöhen</a:t>
            </a:r>
            <a:r>
              <a:rPr lang="en-US" noProof="0" dirty="0"/>
              <a:t>“ to enter the next bullet level.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 bwMode="gray">
          <a:xfrm>
            <a:off x="6312640" y="1844673"/>
            <a:ext cx="5544000" cy="460851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/>
              <a:t>Click here to enter your text.</a:t>
            </a:r>
            <a:br>
              <a:rPr lang="en-US" noProof="0" dirty="0"/>
            </a:br>
            <a:r>
              <a:rPr lang="en-US" noProof="0" dirty="0"/>
              <a:t>Use „Increase list level“/“</a:t>
            </a:r>
            <a:r>
              <a:rPr lang="en-US" noProof="0" dirty="0" err="1"/>
              <a:t>Listenebene</a:t>
            </a:r>
            <a:r>
              <a:rPr lang="en-US" noProof="0" dirty="0"/>
              <a:t> </a:t>
            </a:r>
            <a:r>
              <a:rPr lang="en-US" noProof="0" dirty="0" err="1"/>
              <a:t>erhöhen</a:t>
            </a:r>
            <a:r>
              <a:rPr lang="en-US" noProof="0" dirty="0"/>
              <a:t>“ to enter the next bullet level.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noProof="0"/>
              <a:t>No </a:t>
            </a:r>
            <a:fld id="{384762E5-98E2-4BF4-A296-ED58069DE9E1}" type="slidenum">
              <a:rPr lang="en-US" noProof="0" smtClean="0"/>
              <a:pPr/>
              <a:t>‹#›</a:t>
            </a:fld>
            <a:endParaRPr lang="en-US" noProof="0"/>
          </a:p>
        </p:txBody>
      </p:sp>
      <p:pic>
        <p:nvPicPr>
          <p:cNvPr id="11" name="Picture 10" descr="C:\Users\User\AppData\Local\Microsoft\Windows\INetCache\Content.Outlook\2UHA9N12\SECO_RGB_hoch_pos (2)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99736"/>
            <a:ext cx="1775520" cy="6206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766782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11" userDrawn="1">
          <p15:clr>
            <a:srgbClr val="A4A3A4"/>
          </p15:clr>
        </p15:guide>
        <p15:guide id="2" orient="horz" pos="1162" userDrawn="1">
          <p15:clr>
            <a:srgbClr val="A4A3A4"/>
          </p15:clr>
        </p15:guide>
        <p15:guide id="3" pos="3704" userDrawn="1">
          <p15:clr>
            <a:srgbClr val="A4A3A4"/>
          </p15:clr>
        </p15:guide>
        <p15:guide id="4" pos="3976" userDrawn="1">
          <p15:clr>
            <a:srgbClr val="A4A3A4"/>
          </p15:clr>
        </p15:guide>
        <p15:guide id="5" pos="7469" userDrawn="1">
          <p15:clr>
            <a:srgbClr val="A4A3A4"/>
          </p15:clr>
        </p15:guide>
        <p15:guide id="6" orient="horz" pos="4065" userDrawn="1">
          <p15:clr>
            <a:srgbClr val="A4A3A4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8" name="Picture Placeholder 1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335360" y="1844825"/>
            <a:ext cx="11520000" cy="4608513"/>
          </a:xfrm>
        </p:spPr>
        <p:txBody>
          <a:bodyPr bIns="540000" anchor="ctr"/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/>
              <a:t>Click icon to insert picture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en-US" noProof="0"/>
              <a:t>No </a:t>
            </a:r>
            <a:fld id="{384762E5-98E2-4BF4-A296-ED58069DE9E1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338234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11" userDrawn="1">
          <p15:clr>
            <a:srgbClr val="A4A3A4"/>
          </p15:clr>
        </p15:guide>
        <p15:guide id="2" orient="horz" pos="116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orient="horz" pos="4065" userDrawn="1">
          <p15:clr>
            <a:srgbClr val="A4A3A4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gray">
          <a:xfrm>
            <a:off x="143339" y="1340768"/>
            <a:ext cx="11905323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Picture Placeholder 1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335360" y="908050"/>
            <a:ext cx="11520000" cy="5545288"/>
          </a:xfrm>
        </p:spPr>
        <p:txBody>
          <a:bodyPr bIns="540000" anchor="ctr"/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/>
              <a:t>Click icon to insert picture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en-US" noProof="0"/>
              <a:t>No </a:t>
            </a:r>
            <a:fld id="{384762E5-98E2-4BF4-A296-ED58069DE9E1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932491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11" userDrawn="1">
          <p15:clr>
            <a:srgbClr val="A4A3A4"/>
          </p15:clr>
        </p15:guide>
        <p15:guide id="2" orient="horz" pos="57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orient="horz" pos="4065" userDrawn="1">
          <p15:clr>
            <a:srgbClr val="A4A3A4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noProof="0"/>
              <a:t>No </a:t>
            </a:r>
            <a:fld id="{384762E5-98E2-4BF4-A296-ED58069DE9E1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920873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11" userDrawn="1">
          <p15:clr>
            <a:srgbClr val="A4A3A4"/>
          </p15:clr>
        </p15:guide>
        <p15:guide id="2" orient="horz" pos="116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orient="horz" pos="4065" userDrawn="1">
          <p15:clr>
            <a:srgbClr val="A4A3A4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gray">
          <a:xfrm>
            <a:off x="143339" y="1340768"/>
            <a:ext cx="11905323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noProof="0"/>
              <a:t>No </a:t>
            </a:r>
            <a:fld id="{384762E5-98E2-4BF4-A296-ED58069DE9E1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7417652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469" userDrawn="1">
          <p15:clr>
            <a:srgbClr val="A4A3A4"/>
          </p15:clr>
        </p15:guide>
        <p15:guide id="2" orient="horz" pos="572" userDrawn="1">
          <p15:clr>
            <a:srgbClr val="A4A3A4"/>
          </p15:clr>
        </p15:guide>
        <p15:guide id="3" orient="horz" pos="4065" userDrawn="1">
          <p15:clr>
            <a:srgbClr val="A4A3A4"/>
          </p15:clr>
        </p15:guide>
        <p15:guide id="4" pos="211" userDrawn="1">
          <p15:clr>
            <a:srgbClr val="A4A3A4"/>
          </p15:clr>
        </p15:guide>
        <p15:guide id="5" orient="horz" pos="1162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14"/>
          <p:cNvCxnSpPr/>
          <p:nvPr userDrawn="1"/>
        </p:nvCxnSpPr>
        <p:spPr bwMode="gray">
          <a:xfrm>
            <a:off x="240000" y="1412776"/>
            <a:ext cx="11712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392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335360" y="908720"/>
            <a:ext cx="11520000" cy="35999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 noProof="0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36640" y="1844824"/>
            <a:ext cx="11520000" cy="46085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Click here to enter your text.</a:t>
            </a:r>
            <a:br>
              <a:rPr lang="en-US" noProof="0" dirty="0"/>
            </a:br>
            <a:r>
              <a:rPr lang="en-US" noProof="0" dirty="0"/>
              <a:t>Use „Increase list level“/“</a:t>
            </a:r>
            <a:r>
              <a:rPr lang="en-US" noProof="0" dirty="0" err="1"/>
              <a:t>Listenebene</a:t>
            </a:r>
            <a:r>
              <a:rPr lang="en-US" noProof="0" dirty="0"/>
              <a:t> </a:t>
            </a:r>
            <a:r>
              <a:rPr lang="en-US" noProof="0" dirty="0" err="1"/>
              <a:t>erhöhen</a:t>
            </a:r>
            <a:r>
              <a:rPr lang="en-US" noProof="0" dirty="0"/>
              <a:t>“ to enter the next bullet level.</a:t>
            </a:r>
          </a:p>
          <a:p>
            <a:pPr lvl="1"/>
            <a:r>
              <a:rPr lang="en-US" noProof="0" dirty="0"/>
              <a:t>2</a:t>
            </a:r>
          </a:p>
          <a:p>
            <a:pPr lvl="2"/>
            <a:r>
              <a:rPr lang="en-US" noProof="0" dirty="0"/>
              <a:t>3</a:t>
            </a:r>
          </a:p>
          <a:p>
            <a:pPr lvl="3"/>
            <a:r>
              <a:rPr lang="en-US" noProof="0" dirty="0"/>
              <a:t>4</a:t>
            </a:r>
          </a:p>
          <a:p>
            <a:pPr lvl="4"/>
            <a:r>
              <a:rPr lang="en-US" noProof="0" dirty="0"/>
              <a:t>5</a:t>
            </a:r>
          </a:p>
          <a:p>
            <a:pPr lvl="5"/>
            <a:r>
              <a:rPr lang="en-US" noProof="0" dirty="0"/>
              <a:t>6</a:t>
            </a:r>
          </a:p>
          <a:p>
            <a:pPr lvl="6"/>
            <a:r>
              <a:rPr lang="en-US" noProof="0" dirty="0"/>
              <a:t>7</a:t>
            </a:r>
          </a:p>
          <a:p>
            <a:pPr lvl="7"/>
            <a:r>
              <a:rPr lang="en-US" noProof="0" dirty="0"/>
              <a:t>8</a:t>
            </a:r>
          </a:p>
          <a:p>
            <a:pPr lvl="8"/>
            <a:r>
              <a:rPr lang="en-US" noProof="0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gray">
          <a:xfrm>
            <a:off x="9840523" y="6597368"/>
            <a:ext cx="960000" cy="144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gray">
          <a:xfrm>
            <a:off x="335360" y="6597368"/>
            <a:ext cx="9409045" cy="144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896640" y="6597368"/>
            <a:ext cx="960000" cy="144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/>
              <a:t>No </a:t>
            </a:r>
            <a:fld id="{384762E5-98E2-4BF4-A296-ED58069DE9E1}" type="slidenum">
              <a:rPr lang="en-US" noProof="0" smtClean="0"/>
              <a:pPr/>
              <a:t>‹#›</a:t>
            </a:fld>
            <a:endParaRPr lang="en-US" noProof="0"/>
          </a:p>
        </p:txBody>
      </p:sp>
      <p:pic>
        <p:nvPicPr>
          <p:cNvPr id="12" name="Picture 2" descr="G:\Gruppe\Marketing\INFO-MATERIAL\Grafiken\Grafiken Sammlung\GFA-Bogen\Bogen-oben.png"/>
          <p:cNvPicPr>
            <a:picLocks noChangeAspect="1" noChangeArrowheads="1"/>
          </p:cNvPicPr>
          <p:nvPr userDrawn="1"/>
        </p:nvPicPr>
        <p:blipFill>
          <a:blip r:embed="rId10" cstate="print"/>
          <a:srcRect t="26002"/>
          <a:stretch>
            <a:fillRect/>
          </a:stretch>
        </p:blipFill>
        <p:spPr bwMode="gray">
          <a:xfrm>
            <a:off x="0" y="-27384"/>
            <a:ext cx="12240683" cy="1008112"/>
          </a:xfrm>
          <a:prstGeom prst="rect">
            <a:avLst/>
          </a:prstGeom>
          <a:noFill/>
        </p:spPr>
      </p:pic>
      <p:pic>
        <p:nvPicPr>
          <p:cNvPr id="13" name="Content Placeholder 1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0272464" y="260648"/>
            <a:ext cx="1838283" cy="504056"/>
          </a:xfrm>
          <a:prstGeom prst="rect">
            <a:avLst/>
          </a:prstGeom>
        </p:spPr>
      </p:pic>
      <p:pic>
        <p:nvPicPr>
          <p:cNvPr id="14" name="Picture 13" descr="C:\Users\User\AppData\Local\Microsoft\Windows\INetCache\Content.Outlook\2UHA9N12\SECO_RGB_hoch_pos (2).jpg"/>
          <p:cNvPicPr/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6048854"/>
            <a:ext cx="1775520" cy="6206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rafik 8"/>
          <p:cNvPicPr>
            <a:picLocks noChangeAspect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3208" y="6309320"/>
            <a:ext cx="1199456" cy="48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040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  <p:sldLayoutId id="2147483668" r:id="rId5"/>
    <p:sldLayoutId id="2147483669" r:id="rId6"/>
    <p:sldLayoutId id="2147483666" r:id="rId7"/>
    <p:sldLayoutId id="2147483667" r:id="rId8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2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160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48000" indent="-2160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4000" indent="-2160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080000" indent="-2160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296000" indent="-2160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512000" indent="-2160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1728000" indent="-2160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1944000" indent="-2160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91344" y="2132856"/>
            <a:ext cx="12192000" cy="3528392"/>
          </a:xfrm>
        </p:spPr>
        <p:txBody>
          <a:bodyPr/>
          <a:lstStyle/>
          <a:p>
            <a:pPr marL="445770" indent="-445770" hangingPunct="0">
              <a:spcBef>
                <a:spcPts val="0"/>
              </a:spcBef>
              <a:spcAft>
                <a:spcPts val="1800"/>
              </a:spcAft>
            </a:pPr>
            <a:r>
              <a:rPr lang="sq-AL" sz="3600" noProof="1" smtClean="0"/>
              <a:t/>
            </a:r>
            <a:br>
              <a:rPr lang="sq-AL" sz="3600" noProof="1" smtClean="0"/>
            </a:br>
            <a:r>
              <a:rPr lang="sq-AL" sz="3600" noProof="1" smtClean="0">
                <a:solidFill>
                  <a:srgbClr val="00AE8E"/>
                </a:solidFill>
              </a:rPr>
              <a:t>Local Finance - </a:t>
            </a:r>
            <a:r>
              <a:rPr lang="sq-AL" sz="3600" dirty="0" smtClean="0">
                <a:solidFill>
                  <a:srgbClr val="00AE8E"/>
                </a:solidFill>
              </a:rPr>
              <a:t>Strategic Review Workshop</a:t>
            </a:r>
            <a:r>
              <a:rPr lang="sq-AL" sz="3600" dirty="0" smtClean="0"/>
              <a:t/>
            </a:r>
            <a:br>
              <a:rPr lang="sq-AL" sz="3600" dirty="0" smtClean="0"/>
            </a:br>
            <a:r>
              <a:rPr lang="sq-AL" sz="3600" dirty="0" smtClean="0"/>
              <a:t/>
            </a:r>
            <a:br>
              <a:rPr lang="sq-AL" sz="3600" dirty="0" smtClean="0"/>
            </a:br>
            <a:r>
              <a:rPr lang="sq-AL" sz="3600" dirty="0" smtClean="0">
                <a:solidFill>
                  <a:srgbClr val="C00000"/>
                </a:solidFill>
                <a:cs typeface="Calibri" panose="020F0502020204030204" pitchFamily="34" charset="0"/>
              </a:rPr>
              <a:t>Financat Lokale - Diskutim mbi Aspektet Strategjike te Zbatimit te Projektit</a:t>
            </a:r>
            <a:r>
              <a:rPr lang="sq-AL" dirty="0" smtClean="0"/>
              <a:t/>
            </a:r>
            <a:br>
              <a:rPr lang="sq-AL" dirty="0" smtClean="0"/>
            </a:br>
            <a:r>
              <a:rPr lang="sq-AL" sz="3600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sq-AL" sz="3600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q-AL" sz="3600" noProof="1" smtClean="0">
                <a:solidFill>
                  <a:srgbClr val="00AE8E"/>
                </a:solidFill>
              </a:rPr>
              <a:t/>
            </a:r>
            <a:br>
              <a:rPr lang="sq-AL" sz="3600" noProof="1" smtClean="0">
                <a:solidFill>
                  <a:srgbClr val="00AE8E"/>
                </a:solidFill>
              </a:rPr>
            </a:br>
            <a:r>
              <a:rPr lang="sq-AL" sz="3600" noProof="1" smtClean="0"/>
              <a:t/>
            </a:r>
            <a:br>
              <a:rPr lang="sq-AL" sz="3600" noProof="1" smtClean="0"/>
            </a:br>
            <a:endParaRPr lang="sq-AL" sz="3600" noProof="1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q-AL" noProof="1" smtClean="0"/>
              <a:t> </a:t>
            </a:r>
            <a:endParaRPr lang="sq-AL" noProof="1"/>
          </a:p>
        </p:txBody>
      </p:sp>
    </p:spTree>
    <p:extLst>
      <p:ext uri="{BB962C8B-B14F-4D97-AF65-F5344CB8AC3E}">
        <p14:creationId xmlns:p14="http://schemas.microsoft.com/office/powerpoint/2010/main" val="224294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10632" y="1567998"/>
            <a:ext cx="5310517" cy="4896560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600"/>
              </a:spcAft>
              <a:buSzPct val="87000"/>
              <a:buNone/>
              <a:tabLst>
                <a:tab pos="378744" algn="l"/>
              </a:tabLst>
              <a:defRPr/>
            </a:pPr>
            <a:r>
              <a:rPr lang="en-US" sz="1600" b="1" i="1" noProof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MTBP Institutional Framework &amp; Associated Tools:</a:t>
            </a:r>
          </a:p>
          <a:p>
            <a:pPr marL="285750" indent="-285750" algn="just" hangingPunct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600" noProof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Performance and cost methodology to drive service delivery planning </a:t>
            </a:r>
          </a:p>
          <a:p>
            <a:pPr marL="285750" indent="-285750" algn="just" hangingPunct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600" noProof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Standardised MTBP Document template</a:t>
            </a:r>
          </a:p>
          <a:p>
            <a:pPr marL="285750" indent="-285750" algn="just" hangingPunct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600" noProof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Municipal MTBP Preparation Toolkit</a:t>
            </a:r>
          </a:p>
          <a:p>
            <a:pPr marL="285750" indent="-285750" algn="just" hangingPunct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600" noProof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Excel-based Programme Expenditure Planning Tool</a:t>
            </a:r>
          </a:p>
          <a:p>
            <a:pPr marL="0" indent="0" algn="just" hangingPunct="0">
              <a:spcBef>
                <a:spcPts val="600"/>
              </a:spcBef>
              <a:buNone/>
            </a:pPr>
            <a:endParaRPr lang="en-US" sz="1600" noProof="1">
              <a:solidFill>
                <a:srgbClr val="0033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spcAft>
                <a:spcPts val="600"/>
              </a:spcAft>
              <a:buSzPct val="87000"/>
              <a:buNone/>
              <a:tabLst>
                <a:tab pos="378744" algn="l"/>
              </a:tabLst>
              <a:defRPr/>
            </a:pPr>
            <a:r>
              <a:rPr lang="en-US" sz="1600" b="1" i="1" noProof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LSGU MTBP Capability:</a:t>
            </a:r>
          </a:p>
          <a:p>
            <a:pPr marL="285750" lvl="0" indent="-285750" hangingPunct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600" noProof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Municipality planning process led by SMGs and PMTs</a:t>
            </a:r>
          </a:p>
          <a:p>
            <a:pPr marL="285750" lvl="0" indent="-285750" hangingPunct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600" noProof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Budgets for services planned by service managers</a:t>
            </a:r>
          </a:p>
          <a:p>
            <a:pPr marL="285750" lvl="0" indent="-285750" hangingPunct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600" noProof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MTBP Preparation Instruction implemented</a:t>
            </a:r>
          </a:p>
          <a:p>
            <a:pPr marL="285750" lvl="0" indent="-285750" hangingPunct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600" noProof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Substantial training and mentoring delivered</a:t>
            </a:r>
          </a:p>
          <a:p>
            <a:pPr lvl="1" hangingPunct="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200" noProof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70 PMTs and &gt; 300 technical staff &gt; 73 LSGUs trained online</a:t>
            </a:r>
          </a:p>
          <a:p>
            <a:pPr lvl="1" hangingPunct="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200" noProof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 50 core municipality programmes generated programme tree information</a:t>
            </a:r>
          </a:p>
          <a:p>
            <a:pPr lvl="1" hangingPunct="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200" noProof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@ 40 PMTs with inaugural output-based expenditure information</a:t>
            </a:r>
          </a:p>
          <a:p>
            <a:pPr lvl="1" hangingPunct="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200" noProof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25 municipalities using a newly-issued template to produce MTBP Document</a:t>
            </a:r>
          </a:p>
          <a:p>
            <a:pPr lvl="1" hangingPunct="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200" noProof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 core municipalities with good programme performance and cost information examples.</a:t>
            </a:r>
          </a:p>
          <a:p>
            <a:pPr marL="285750" indent="-285750" algn="just" hangingPunct="0">
              <a:spcAft>
                <a:spcPts val="1800"/>
              </a:spcAft>
              <a:buFont typeface="Wingdings" panose="05000000000000000000" pitchFamily="2" charset="2"/>
              <a:buChar char="§"/>
            </a:pPr>
            <a:endParaRPr lang="en-US" noProof="1">
              <a:solidFill>
                <a:srgbClr val="0033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noProof="1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noProof="1"/>
              <a:t>No </a:t>
            </a:r>
            <a:fld id="{384762E5-98E2-4BF4-A296-ED58069DE9E1}" type="slidenum">
              <a:rPr lang="en-US" noProof="1" dirty="0" smtClean="0"/>
              <a:pPr/>
              <a:t>2</a:t>
            </a:fld>
            <a:endParaRPr lang="en-US" noProof="1"/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5886316" y="1860630"/>
            <a:ext cx="0" cy="400457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Content Placeholder 7"/>
          <p:cNvSpPr txBox="1">
            <a:spLocks/>
          </p:cNvSpPr>
          <p:nvPr/>
        </p:nvSpPr>
        <p:spPr bwMode="gray">
          <a:xfrm>
            <a:off x="6095360" y="1856046"/>
            <a:ext cx="5983003" cy="46085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16000" indent="-216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4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6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12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28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4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endParaRPr lang="en-US" noProof="1">
              <a:solidFill>
                <a:srgbClr val="00AE8E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20DD835-3A33-411C-8AB1-C259D8E027A7}"/>
              </a:ext>
            </a:extLst>
          </p:cNvPr>
          <p:cNvSpPr txBox="1">
            <a:spLocks/>
          </p:cNvSpPr>
          <p:nvPr/>
        </p:nvSpPr>
        <p:spPr bwMode="gray">
          <a:xfrm>
            <a:off x="335360" y="529826"/>
            <a:ext cx="5550956" cy="84884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noProof="1">
                <a:solidFill>
                  <a:srgbClr val="00AE8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Achievements to Date </a:t>
            </a:r>
            <a:r>
              <a:rPr lang="en-US" sz="2800" b="1" noProof="1">
                <a:latin typeface="Calibri" panose="020F0502020204030204" pitchFamily="34" charset="0"/>
                <a:cs typeface="Calibri" panose="020F0502020204030204" pitchFamily="34" charset="0"/>
              </a:rPr>
              <a:t>/ </a:t>
            </a:r>
            <a:endParaRPr lang="en-US" sz="2000" b="1" noProof="1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4E129F9-C1AA-4AAF-AE3A-59346016214F}"/>
              </a:ext>
            </a:extLst>
          </p:cNvPr>
          <p:cNvSpPr txBox="1">
            <a:spLocks/>
          </p:cNvSpPr>
          <p:nvPr/>
        </p:nvSpPr>
        <p:spPr bwMode="gray">
          <a:xfrm>
            <a:off x="6023992" y="529826"/>
            <a:ext cx="5550956" cy="84884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noProof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Progresi i Deritanishëm</a:t>
            </a:r>
            <a:endParaRPr lang="en-US" sz="2000" b="1" noProof="1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Content Placeholder 7">
            <a:extLst>
              <a:ext uri="{FF2B5EF4-FFF2-40B4-BE49-F238E27FC236}">
                <a16:creationId xmlns:a16="http://schemas.microsoft.com/office/drawing/2014/main" id="{FEFD77D5-1FB9-4A10-AC16-286D000A32EB}"/>
              </a:ext>
            </a:extLst>
          </p:cNvPr>
          <p:cNvSpPr txBox="1">
            <a:spLocks/>
          </p:cNvSpPr>
          <p:nvPr/>
        </p:nvSpPr>
        <p:spPr bwMode="gray">
          <a:xfrm>
            <a:off x="6095360" y="1567998"/>
            <a:ext cx="5689271" cy="48965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16000" indent="-216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4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6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12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28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4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hangingPunct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sz="1600" b="1" i="1" noProof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Kuadri Institucional i PBA-së dhe Instrumentat e Tij:</a:t>
            </a:r>
          </a:p>
          <a:p>
            <a:pPr hangingPunct="0">
              <a:spcBef>
                <a:spcPts val="600"/>
              </a:spcBef>
            </a:pPr>
            <a:r>
              <a:rPr lang="en-US" sz="1600" noProof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Metodologjia e performancës dhe kostos që udhëheq planifikimin e shërbimeve</a:t>
            </a:r>
          </a:p>
          <a:p>
            <a:pPr hangingPunct="0">
              <a:spcBef>
                <a:spcPts val="600"/>
              </a:spcBef>
            </a:pPr>
            <a:r>
              <a:rPr lang="en-US" sz="1600" noProof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Formati i standardizuar i Dokumentit të PBA</a:t>
            </a:r>
          </a:p>
          <a:p>
            <a:pPr hangingPunct="0">
              <a:spcBef>
                <a:spcPts val="600"/>
              </a:spcBef>
            </a:pPr>
            <a:r>
              <a:rPr lang="en-US" sz="1600" noProof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Paketa e Instrumentave të Përgatitjes së PBA-së të NJVQV</a:t>
            </a:r>
          </a:p>
          <a:p>
            <a:pPr hangingPunct="0">
              <a:spcBef>
                <a:spcPts val="600"/>
              </a:spcBef>
            </a:pPr>
            <a:r>
              <a:rPr lang="en-US" sz="1600" noProof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Instrumenti Excel i Planifikimit të Shpenzimeve të Programit</a:t>
            </a:r>
          </a:p>
          <a:p>
            <a:pPr marL="0" indent="0" hangingPunct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endParaRPr lang="en-US" sz="1600" b="1" i="1" noProof="1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hangingPunct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sz="1600" b="1" i="1" noProof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Aftësitë e NJVQV në lidhje me PBA:</a:t>
            </a:r>
          </a:p>
          <a:p>
            <a:pPr hangingPunct="0">
              <a:spcBef>
                <a:spcPts val="0"/>
              </a:spcBef>
              <a:spcAft>
                <a:spcPts val="600"/>
              </a:spcAft>
            </a:pPr>
            <a:r>
              <a:rPr lang="en-US" sz="1600" noProof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Procesi i planifikimit i udhëhequr nga GMS-të dhe EMP</a:t>
            </a:r>
          </a:p>
          <a:p>
            <a:pPr hangingPunct="0">
              <a:spcBef>
                <a:spcPts val="0"/>
              </a:spcBef>
              <a:spcAft>
                <a:spcPts val="600"/>
              </a:spcAft>
            </a:pPr>
            <a:r>
              <a:rPr lang="en-US" sz="1600" noProof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Buxhetet për shërbimet të planifikuara nga menaxherët</a:t>
            </a:r>
          </a:p>
          <a:p>
            <a:pPr hangingPunct="0">
              <a:spcBef>
                <a:spcPts val="0"/>
              </a:spcBef>
              <a:spcAft>
                <a:spcPts val="600"/>
              </a:spcAft>
            </a:pPr>
            <a:r>
              <a:rPr lang="en-US" sz="1600" noProof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Zbatimi i Udhëzimit të Brendshëm të Përgatitjes së PBA -së</a:t>
            </a:r>
          </a:p>
          <a:p>
            <a:pPr hangingPunct="0">
              <a:spcBef>
                <a:spcPts val="0"/>
              </a:spcBef>
              <a:spcAft>
                <a:spcPts val="600"/>
              </a:spcAft>
            </a:pPr>
            <a:r>
              <a:rPr lang="en-US" sz="1600" noProof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 ofrua trajnim dhe mentorim i konsiderueshëm</a:t>
            </a:r>
          </a:p>
          <a:p>
            <a:pPr lvl="1" hangingPunct="0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200" noProof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70 EMP dhe &gt; 300 staf teknik &gt; 73 NJVQV të trajnuar online</a:t>
            </a:r>
          </a:p>
          <a:p>
            <a:pPr lvl="1" hangingPunct="0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200" noProof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 50 programe bashkisë partnere përgatitën</a:t>
            </a:r>
            <a:r>
              <a:rPr lang="en-US" sz="1200" b="1" i="1" noProof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noProof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pemën e programit</a:t>
            </a:r>
          </a:p>
          <a:p>
            <a:pPr lvl="1" hangingPunct="0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200" noProof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@ 40 EMP hapat e para në planifikimin e shpenzimeve</a:t>
            </a:r>
          </a:p>
          <a:p>
            <a:pPr lvl="1" hangingPunct="0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200" noProof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25 bashki përdorën formatin standard të Dokumentit të PBA-së</a:t>
            </a:r>
          </a:p>
          <a:p>
            <a:pPr lvl="1" hangingPunct="0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200" noProof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 bashki partnere me shembuj të mirë të informacionit të performances dhe kostos për programet.</a:t>
            </a:r>
          </a:p>
        </p:txBody>
      </p:sp>
    </p:spTree>
    <p:extLst>
      <p:ext uri="{BB962C8B-B14F-4D97-AF65-F5344CB8AC3E}">
        <p14:creationId xmlns:p14="http://schemas.microsoft.com/office/powerpoint/2010/main" val="67613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10632" y="1567998"/>
            <a:ext cx="5310517" cy="4896560"/>
          </a:xfrm>
        </p:spPr>
        <p:txBody>
          <a:bodyPr/>
          <a:lstStyle/>
          <a:p>
            <a:pPr marL="285750" indent="-285750" hangingPunct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18 Municipal Fiscal Packages in line with legal framework</a:t>
            </a:r>
          </a:p>
          <a:p>
            <a:pPr marL="285750" indent="-285750" hangingPunct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 methodology on Immovable Property Tax implemented</a:t>
            </a:r>
          </a:p>
          <a:p>
            <a:pPr marL="285750" indent="-285750" hangingPunct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Revenue projection and related risk management abilities enhanced</a:t>
            </a:r>
          </a:p>
          <a:p>
            <a:pPr marL="285750" indent="-285750" hangingPunct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Dedicated IPT unit in Tirana Municipality with staff trained</a:t>
            </a:r>
          </a:p>
          <a:p>
            <a:pPr marL="285750" indent="-285750" hangingPunct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Enhanced capabilities on tax debt administration; standard regulation</a:t>
            </a:r>
          </a:p>
          <a:p>
            <a:pPr marL="285750" indent="-285750" hangingPunct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Greater Taxpayer Awareness for improved tax compliance</a:t>
            </a:r>
          </a:p>
          <a:p>
            <a:pPr marL="285750" indent="-285750" hangingPunct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Draft Taxpayer Service manual &amp; Taxpayer Charter plus training</a:t>
            </a:r>
            <a:r>
              <a:rPr lang="en-US" sz="1600" noProof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285750" indent="-285750" algn="just" hangingPunct="0">
              <a:spcAft>
                <a:spcPts val="1800"/>
              </a:spcAft>
              <a:buFont typeface="Wingdings" panose="05000000000000000000" pitchFamily="2" charset="2"/>
              <a:buChar char="§"/>
            </a:pPr>
            <a:endParaRPr lang="en-US" noProof="1">
              <a:solidFill>
                <a:srgbClr val="0033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noProof="1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 </a:t>
            </a:r>
            <a:fld id="{384762E5-98E2-4BF4-A296-ED58069DE9E1}" type="slidenum">
              <a:rPr kumimoji="0" lang="en-US" sz="1000" b="0" i="0" u="none" strike="noStrike" kern="1200" cap="none" spc="0" normalizeH="0" baseline="0" noProof="1" dirty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1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5886316" y="1860630"/>
            <a:ext cx="0" cy="400457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Content Placeholder 7"/>
          <p:cNvSpPr txBox="1">
            <a:spLocks/>
          </p:cNvSpPr>
          <p:nvPr/>
        </p:nvSpPr>
        <p:spPr bwMode="gray">
          <a:xfrm>
            <a:off x="6095360" y="1856046"/>
            <a:ext cx="5983003" cy="46085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16000" indent="-216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4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6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12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28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4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F497D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1">
              <a:ln>
                <a:noFill/>
              </a:ln>
              <a:solidFill>
                <a:srgbClr val="00AE8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20DD835-3A33-411C-8AB1-C259D8E027A7}"/>
              </a:ext>
            </a:extLst>
          </p:cNvPr>
          <p:cNvSpPr txBox="1">
            <a:spLocks/>
          </p:cNvSpPr>
          <p:nvPr/>
        </p:nvSpPr>
        <p:spPr bwMode="gray">
          <a:xfrm>
            <a:off x="335360" y="529826"/>
            <a:ext cx="5550956" cy="84884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1">
                <a:ln>
                  <a:noFill/>
                </a:ln>
                <a:solidFill>
                  <a:srgbClr val="00AE8E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Achievements to Date </a:t>
            </a:r>
            <a:r>
              <a:rPr kumimoji="0" lang="en-US" sz="2800" b="1" i="0" u="none" strike="noStrike" kern="1200" cap="none" spc="0" normalizeH="0" baseline="0" noProof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/ </a:t>
            </a:r>
            <a:endParaRPr kumimoji="0" lang="en-US" sz="2000" b="1" i="0" u="none" strike="noStrike" kern="1200" cap="none" spc="0" normalizeH="0" baseline="0" noProof="1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4E129F9-C1AA-4AAF-AE3A-59346016214F}"/>
              </a:ext>
            </a:extLst>
          </p:cNvPr>
          <p:cNvSpPr txBox="1">
            <a:spLocks/>
          </p:cNvSpPr>
          <p:nvPr/>
        </p:nvSpPr>
        <p:spPr bwMode="gray">
          <a:xfrm>
            <a:off x="6023992" y="529826"/>
            <a:ext cx="5550956" cy="84884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Progresi i Deritanishëm</a:t>
            </a:r>
            <a:endParaRPr kumimoji="0" lang="en-US" sz="2000" b="1" i="0" u="none" strike="noStrike" kern="1200" cap="none" spc="0" normalizeH="0" baseline="0" noProof="1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13" name="Content Placeholder 7">
            <a:extLst>
              <a:ext uri="{FF2B5EF4-FFF2-40B4-BE49-F238E27FC236}">
                <a16:creationId xmlns:a16="http://schemas.microsoft.com/office/drawing/2014/main" id="{FEFD77D5-1FB9-4A10-AC16-286D000A32EB}"/>
              </a:ext>
            </a:extLst>
          </p:cNvPr>
          <p:cNvSpPr txBox="1">
            <a:spLocks/>
          </p:cNvSpPr>
          <p:nvPr/>
        </p:nvSpPr>
        <p:spPr bwMode="gray">
          <a:xfrm>
            <a:off x="6095360" y="1567998"/>
            <a:ext cx="5689271" cy="48965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16000" indent="-216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4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6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12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28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4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16000" marR="0" lvl="0" indent="-216000" algn="l" defTabSz="914400" rtl="0" eaLnBrk="1" fontAlgn="auto" latinLnBrk="0" hangingPunc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1F497D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1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18 Paketa Fiskale të Bashkive në përputhje me kuadrin ligjor</a:t>
            </a:r>
          </a:p>
          <a:p>
            <a:pPr marL="216000" marR="0" lvl="0" indent="-216000" algn="l" defTabSz="914400" rtl="0" eaLnBrk="1" fontAlgn="auto" latinLnBrk="0" hangingPunc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1F497D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1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Metodologjia e re mbi Tatimin mbi Pasurinë e Paluajtshme e zbatuar</a:t>
            </a:r>
          </a:p>
          <a:p>
            <a:pPr marL="216000" marR="0" lvl="0" indent="-216000" algn="l" defTabSz="914400" rtl="0" eaLnBrk="1" fontAlgn="auto" latinLnBrk="0" hangingPunc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1F497D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1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Aftësi të përmirësuara për parashikimin e të ardhurave dhe menaxhimin e risqeve</a:t>
            </a:r>
          </a:p>
          <a:p>
            <a:pPr marL="216000" marR="0" lvl="0" indent="-216000" algn="l" defTabSz="914400" rtl="0" eaLnBrk="1" fontAlgn="auto" latinLnBrk="0" hangingPunc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1F497D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1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Njësia e dedikuar IPT në Bashkinë Tiranë me staf të trajnuar</a:t>
            </a:r>
          </a:p>
          <a:p>
            <a:pPr marL="216000" marR="0" lvl="0" indent="-216000" algn="l" defTabSz="914400" rtl="0" eaLnBrk="1" fontAlgn="auto" latinLnBrk="0" hangingPunc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1F497D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1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Aftësi të përmirësuara në administrimin e borxhit tatimor; rregullorja standart</a:t>
            </a:r>
          </a:p>
          <a:p>
            <a:pPr marL="216000" marR="0" lvl="0" indent="-216000" algn="l" defTabSz="914400" rtl="0" eaLnBrk="1" fontAlgn="auto" latinLnBrk="0" hangingPunc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1F497D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1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Ndërgjegjësim më i madh i Tatimpaguesve për rritjen e pajtueshmërisë tatimore</a:t>
            </a:r>
          </a:p>
          <a:p>
            <a:pPr marL="216000" marR="0" lvl="0" indent="-216000" algn="l" defTabSz="914400" rtl="0" eaLnBrk="1" fontAlgn="auto" latinLnBrk="0" hangingPunc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1F497D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1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Draft manuali i Shërbimit të Tatimpaguesve dhe Karta e Tatimpaguesve të shoqëruara me trajnime.</a:t>
            </a:r>
            <a:endParaRPr kumimoji="0" lang="en-US" sz="1200" b="0" i="0" u="none" strike="noStrike" kern="1200" cap="none" spc="0" normalizeH="0" baseline="0" noProof="1">
              <a:ln>
                <a:noFill/>
              </a:ln>
              <a:solidFill>
                <a:srgbClr val="F39200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031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91344" y="1567998"/>
            <a:ext cx="5760640" cy="4896560"/>
          </a:xfrm>
        </p:spPr>
        <p:txBody>
          <a:bodyPr/>
          <a:lstStyle/>
          <a:p>
            <a:pPr marL="0" lvl="0" indent="0" hangingPunct="0">
              <a:lnSpc>
                <a:spcPct val="100000"/>
              </a:lnSpc>
              <a:spcBef>
                <a:spcPts val="600"/>
              </a:spcBef>
              <a:buClrTx/>
              <a:buNone/>
            </a:pPr>
            <a:r>
              <a:rPr lang="en-US" b="1" u="sng" dirty="0">
                <a:solidFill>
                  <a:srgbClr val="002060"/>
                </a:solidFill>
                <a:latin typeface="Calibri" panose="020F0502020204030204"/>
              </a:rPr>
              <a:t>Internal Control Systems improved</a:t>
            </a:r>
            <a:r>
              <a:rPr lang="en-US" u="sng" dirty="0">
                <a:solidFill>
                  <a:srgbClr val="002060"/>
                </a:solidFill>
                <a:latin typeface="Calibri" panose="020F0502020204030204"/>
              </a:rPr>
              <a:t> </a:t>
            </a:r>
            <a:r>
              <a:rPr lang="en-US" dirty="0">
                <a:solidFill>
                  <a:srgbClr val="002060"/>
                </a:solidFill>
                <a:latin typeface="Calibri" panose="020F0502020204030204"/>
              </a:rPr>
              <a:t>by at least 2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/>
              </a:rPr>
              <a:t>positions </a:t>
            </a:r>
            <a:r>
              <a:rPr lang="en-US" dirty="0">
                <a:solidFill>
                  <a:srgbClr val="002060"/>
                </a:solidFill>
                <a:latin typeface="Calibri" panose="020F0502020204030204"/>
              </a:rPr>
              <a:t>in 10 partner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/>
              </a:rPr>
              <a:t>municipalities. </a:t>
            </a:r>
          </a:p>
          <a:p>
            <a:pPr marL="228600" lvl="0" indent="-228600" hangingPunct="0">
              <a:lnSpc>
                <a:spcPct val="100000"/>
              </a:lnSpc>
              <a:spcBef>
                <a:spcPts val="600"/>
              </a:spcBef>
              <a:buClrTx/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Calibri" panose="020F0502020204030204"/>
              </a:rPr>
              <a:t>250 </a:t>
            </a:r>
            <a:r>
              <a:rPr lang="en-US" dirty="0">
                <a:solidFill>
                  <a:srgbClr val="002060"/>
                </a:solidFill>
                <a:latin typeface="Calibri" panose="020F0502020204030204"/>
              </a:rPr>
              <a:t>senior managers and 18 FMC coordinators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/>
              </a:rPr>
              <a:t>trained </a:t>
            </a:r>
            <a:r>
              <a:rPr lang="en-US" dirty="0">
                <a:solidFill>
                  <a:srgbClr val="002060"/>
                </a:solidFill>
                <a:latin typeface="Calibri" panose="020F0502020204030204"/>
              </a:rPr>
              <a:t>and coached on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/>
              </a:rPr>
              <a:t>ICS </a:t>
            </a:r>
            <a:r>
              <a:rPr lang="en-US" dirty="0">
                <a:solidFill>
                  <a:srgbClr val="002060"/>
                </a:solidFill>
                <a:latin typeface="Calibri" panose="020F0502020204030204"/>
              </a:rPr>
              <a:t>concepts. </a:t>
            </a:r>
            <a:endParaRPr lang="en-US" dirty="0" smtClean="0">
              <a:solidFill>
                <a:srgbClr val="002060"/>
              </a:solidFill>
              <a:latin typeface="Calibri" panose="020F0502020204030204"/>
            </a:endParaRPr>
          </a:p>
          <a:p>
            <a:pPr marL="228600" lvl="0" indent="-228600" hangingPunct="0">
              <a:lnSpc>
                <a:spcPct val="100000"/>
              </a:lnSpc>
              <a:spcBef>
                <a:spcPts val="600"/>
              </a:spcBef>
              <a:buClrTx/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Calibri" panose="020F0502020204030204"/>
              </a:rPr>
              <a:t>18 </a:t>
            </a:r>
            <a:r>
              <a:rPr lang="en-US" dirty="0">
                <a:solidFill>
                  <a:srgbClr val="002060"/>
                </a:solidFill>
                <a:latin typeface="Calibri" panose="020F0502020204030204"/>
              </a:rPr>
              <a:t>municipalities reported on ICS quality based on the new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/>
              </a:rPr>
              <a:t>self-assessment questionnaire prepared by LFT.</a:t>
            </a:r>
            <a:endParaRPr lang="en-US" sz="800" b="1" dirty="0">
              <a:solidFill>
                <a:srgbClr val="002060"/>
              </a:solidFill>
              <a:latin typeface="Calibri" panose="020F0502020204030204"/>
            </a:endParaRPr>
          </a:p>
          <a:p>
            <a:pPr marL="0" lvl="0" indent="0" hangingPunct="0">
              <a:buClrTx/>
              <a:buNone/>
            </a:pPr>
            <a:r>
              <a:rPr lang="en-US" b="1" u="sng" dirty="0">
                <a:solidFill>
                  <a:srgbClr val="002060"/>
                </a:solidFill>
                <a:latin typeface="Calibri" panose="020F0502020204030204"/>
              </a:rPr>
              <a:t>Improved Risk Management </a:t>
            </a:r>
            <a:r>
              <a:rPr lang="en-US" b="1" u="sng" dirty="0" smtClean="0">
                <a:solidFill>
                  <a:srgbClr val="002060"/>
                </a:solidFill>
                <a:latin typeface="Calibri" panose="020F0502020204030204"/>
              </a:rPr>
              <a:t>capabilities</a:t>
            </a:r>
            <a:r>
              <a:rPr lang="en-US" b="1" dirty="0">
                <a:solidFill>
                  <a:srgbClr val="002060"/>
                </a:solidFill>
                <a:latin typeface="Calibri" panose="020F0502020204030204"/>
              </a:rPr>
              <a:t>. </a:t>
            </a:r>
            <a:endParaRPr lang="en-US" b="1" dirty="0" smtClean="0">
              <a:solidFill>
                <a:srgbClr val="002060"/>
              </a:solidFill>
              <a:latin typeface="Calibri" panose="020F0502020204030204"/>
            </a:endParaRPr>
          </a:p>
          <a:p>
            <a:pPr hangingPunct="0">
              <a:buClrTx/>
            </a:pPr>
            <a:r>
              <a:rPr lang="en-US" dirty="0" smtClean="0">
                <a:solidFill>
                  <a:srgbClr val="002060"/>
                </a:solidFill>
                <a:latin typeface="Calibri" panose="020F0502020204030204"/>
              </a:rPr>
              <a:t>14  </a:t>
            </a:r>
            <a:r>
              <a:rPr lang="en-US" dirty="0">
                <a:solidFill>
                  <a:srgbClr val="002060"/>
                </a:solidFill>
                <a:latin typeface="Calibri" panose="020F0502020204030204"/>
              </a:rPr>
              <a:t>Risk Management &amp; Coordination Groups established and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/>
              </a:rPr>
              <a:t>functional and 209 risk coordinators trained.</a:t>
            </a:r>
          </a:p>
          <a:p>
            <a:pPr hangingPunct="0">
              <a:buClrTx/>
            </a:pPr>
            <a:r>
              <a:rPr lang="en-US" dirty="0" smtClean="0">
                <a:solidFill>
                  <a:srgbClr val="002060"/>
                </a:solidFill>
                <a:latin typeface="Calibri" panose="020F0502020204030204"/>
              </a:rPr>
              <a:t>Manuals of procedures and Risk Management Plans prepared for 5 complex processes.</a:t>
            </a:r>
            <a:endParaRPr lang="en-US" sz="800" u="sng" dirty="0">
              <a:solidFill>
                <a:srgbClr val="002060"/>
              </a:solidFill>
              <a:latin typeface="Calibri" panose="020F0502020204030204"/>
            </a:endParaRPr>
          </a:p>
          <a:p>
            <a:pPr marL="0" lvl="0" indent="0" hangingPunct="0">
              <a:buClrTx/>
              <a:buNone/>
            </a:pPr>
            <a:r>
              <a:rPr lang="en-US" b="1" u="sng" dirty="0">
                <a:solidFill>
                  <a:srgbClr val="002060"/>
                </a:solidFill>
                <a:latin typeface="Calibri" panose="020F0502020204030204"/>
              </a:rPr>
              <a:t>Increased effectiveness of Internal Audit </a:t>
            </a:r>
            <a:r>
              <a:rPr lang="en-US" b="1" u="sng" dirty="0" smtClean="0">
                <a:solidFill>
                  <a:srgbClr val="002060"/>
                </a:solidFill>
                <a:latin typeface="Calibri" panose="020F0502020204030204"/>
              </a:rPr>
              <a:t>function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/>
              </a:rPr>
              <a:t> </a:t>
            </a:r>
          </a:p>
          <a:p>
            <a:pPr marL="228600" lvl="0" indent="-228600" hangingPunct="0">
              <a:buClrTx/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Calibri" panose="020F0502020204030204"/>
              </a:rPr>
              <a:t>39 </a:t>
            </a:r>
            <a:r>
              <a:rPr lang="en-US" dirty="0">
                <a:solidFill>
                  <a:srgbClr val="002060"/>
                </a:solidFill>
                <a:latin typeface="Calibri" panose="020F0502020204030204"/>
              </a:rPr>
              <a:t>Internal Auditors of 18 municipalities trained on IA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/>
              </a:rPr>
              <a:t>standards and </a:t>
            </a:r>
            <a:r>
              <a:rPr lang="en-US" dirty="0">
                <a:solidFill>
                  <a:srgbClr val="002060"/>
                </a:solidFill>
                <a:latin typeface="Calibri" panose="020F0502020204030204"/>
              </a:rPr>
              <a:t>27 out of 117 IA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/>
              </a:rPr>
              <a:t>trained on risk-based audit so far.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/>
              </a:rPr>
              <a:t> </a:t>
            </a:r>
            <a:endParaRPr lang="en-US" sz="800" u="sng" dirty="0">
              <a:solidFill>
                <a:srgbClr val="002060"/>
              </a:solidFill>
              <a:latin typeface="Calibri" panose="020F0502020204030204"/>
            </a:endParaRPr>
          </a:p>
          <a:p>
            <a:pPr marL="0" indent="0">
              <a:buNone/>
            </a:pPr>
            <a:endParaRPr lang="en-US" noProof="1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 </a:t>
            </a:r>
            <a:fld id="{384762E5-98E2-4BF4-A296-ED58069DE9E1}" type="slidenum">
              <a:rPr kumimoji="0" lang="en-US" sz="1000" b="0" i="0" u="none" strike="noStrike" kern="1200" cap="none" spc="0" normalizeH="0" baseline="0" noProof="1" dirty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1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6023992" y="1860630"/>
            <a:ext cx="0" cy="400457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Content Placeholder 7"/>
          <p:cNvSpPr txBox="1">
            <a:spLocks/>
          </p:cNvSpPr>
          <p:nvPr/>
        </p:nvSpPr>
        <p:spPr bwMode="gray">
          <a:xfrm>
            <a:off x="6095360" y="1856046"/>
            <a:ext cx="5983003" cy="46085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16000" indent="-216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4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6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12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28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4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F497D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1">
              <a:ln>
                <a:noFill/>
              </a:ln>
              <a:solidFill>
                <a:srgbClr val="00AE8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20DD835-3A33-411C-8AB1-C259D8E027A7}"/>
              </a:ext>
            </a:extLst>
          </p:cNvPr>
          <p:cNvSpPr txBox="1">
            <a:spLocks/>
          </p:cNvSpPr>
          <p:nvPr/>
        </p:nvSpPr>
        <p:spPr bwMode="gray">
          <a:xfrm>
            <a:off x="335360" y="529826"/>
            <a:ext cx="5688632" cy="84884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1">
                <a:ln>
                  <a:noFill/>
                </a:ln>
                <a:solidFill>
                  <a:srgbClr val="00AE8E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Achievements to Date </a:t>
            </a:r>
            <a:r>
              <a:rPr kumimoji="0" lang="en-US" sz="2800" b="1" i="0" u="none" strike="noStrike" kern="1200" cap="none" spc="0" normalizeH="0" baseline="0" noProof="1" smtClean="0">
                <a:ln>
                  <a:noFill/>
                </a:ln>
                <a:solidFill>
                  <a:srgbClr val="00AE8E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1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/ </a:t>
            </a:r>
            <a:endParaRPr kumimoji="0" lang="en-US" sz="2000" b="1" i="0" u="none" strike="noStrike" kern="1200" cap="none" spc="0" normalizeH="0" baseline="0" noProof="1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4E129F9-C1AA-4AAF-AE3A-59346016214F}"/>
              </a:ext>
            </a:extLst>
          </p:cNvPr>
          <p:cNvSpPr txBox="1">
            <a:spLocks/>
          </p:cNvSpPr>
          <p:nvPr/>
        </p:nvSpPr>
        <p:spPr bwMode="gray">
          <a:xfrm>
            <a:off x="6095360" y="516380"/>
            <a:ext cx="5533377" cy="84884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1" smtClean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Progresi </a:t>
            </a:r>
            <a:r>
              <a:rPr kumimoji="0" lang="en-US" sz="2800" b="1" i="0" u="none" strike="noStrike" kern="1200" cap="none" spc="0" normalizeH="0" baseline="0" noProof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i Deritanishëm</a:t>
            </a:r>
            <a:endParaRPr kumimoji="0" lang="en-US" sz="2000" b="1" i="0" u="none" strike="noStrike" kern="1200" cap="none" spc="0" normalizeH="0" baseline="0" noProof="1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13" name="Content Placeholder 7">
            <a:extLst>
              <a:ext uri="{FF2B5EF4-FFF2-40B4-BE49-F238E27FC236}">
                <a16:creationId xmlns:a16="http://schemas.microsoft.com/office/drawing/2014/main" id="{FEFD77D5-1FB9-4A10-AC16-286D000A32EB}"/>
              </a:ext>
            </a:extLst>
          </p:cNvPr>
          <p:cNvSpPr txBox="1">
            <a:spLocks/>
          </p:cNvSpPr>
          <p:nvPr/>
        </p:nvSpPr>
        <p:spPr bwMode="gray">
          <a:xfrm>
            <a:off x="6173709" y="1567998"/>
            <a:ext cx="5904654" cy="48965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16000" indent="-216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4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6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12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28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4000" indent="-216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F497D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sq-AL" sz="1800" b="1" i="0" u="sng" strike="noStrike" kern="1200" cap="none" spc="0" normalizeH="0" baseline="0" noProof="0" dirty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Sisteme të Kontrollit të Brendshëm të </a:t>
            </a:r>
            <a:r>
              <a:rPr kumimoji="0" lang="sq-AL" sz="1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përmirësuara</a:t>
            </a:r>
            <a:r>
              <a:rPr kumimoji="0" lang="it-IT" sz="1800" b="1" i="0" u="sng" strike="noStrike" kern="1200" cap="none" spc="0" normalizeH="0" baseline="0" noProof="0" dirty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me të paktën </a:t>
            </a:r>
            <a:r>
              <a:rPr kumimoji="0" lang="it-IT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 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pozicione në 10 bashki </a:t>
            </a:r>
            <a:r>
              <a:rPr kumimoji="0" lang="it-IT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partnere</a:t>
            </a:r>
          </a:p>
          <a:p>
            <a:pPr marL="216000" marR="0" lvl="0" indent="-216000" algn="l" defTabSz="9144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F497D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it-IT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250 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menaxherë të lartë dhe 18 koordinatorë të MFK </a:t>
            </a:r>
            <a:r>
              <a:rPr kumimoji="0" lang="it-IT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trajnuar mbi 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konceptet e </a:t>
            </a:r>
            <a:r>
              <a:rPr kumimoji="0" lang="it-IT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SKB.</a:t>
            </a:r>
          </a:p>
          <a:p>
            <a:pPr marL="216000" marR="0" lvl="0" indent="-216000" algn="l" defTabSz="9144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F497D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it-IT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18 bashki 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raportuan për cilësinë e </a:t>
            </a:r>
            <a:r>
              <a:rPr kumimoji="0" lang="it-IT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SKB 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bazuar në pyetësorin e ri të </a:t>
            </a:r>
            <a:r>
              <a:rPr kumimoji="0" lang="it-IT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vetëvlerësimit, hartuar nga EFL.</a:t>
            </a:r>
            <a:endParaRPr kumimoji="0" lang="en-US" sz="2000" b="0" i="0" u="none" strike="noStrike" kern="1200" cap="none" spc="0" normalizeH="0" baseline="0" noProof="1">
              <a:ln>
                <a:noFill/>
              </a:ln>
              <a:solidFill>
                <a:srgbClr val="F39200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F497D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it-IT" sz="1800" b="1" i="0" u="sng" strike="noStrike" kern="1200" cap="none" spc="0" normalizeH="0" baseline="0" noProof="0" dirty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</a:t>
            </a:r>
            <a:r>
              <a:rPr kumimoji="0" lang="it-IT" sz="1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ftësi të përmirësuara për </a:t>
            </a:r>
            <a:r>
              <a:rPr kumimoji="0" lang="it-IT" sz="1800" b="1" i="0" u="sng" strike="noStrike" kern="1200" cap="none" spc="0" normalizeH="0" baseline="0" noProof="0" dirty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Menaxhimin e </a:t>
            </a:r>
            <a:r>
              <a:rPr kumimoji="0" lang="it-IT" sz="1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Riskut</a:t>
            </a:r>
          </a:p>
          <a:p>
            <a:pPr marL="216000" marR="0" lvl="0" indent="-216000" algn="l" defTabSz="9144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F497D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it-IT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14 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Grupe të Menaxhimit dhe Koordinimit të </a:t>
            </a:r>
            <a:r>
              <a:rPr kumimoji="0" lang="it-IT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Riskut 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të krijuara dhe funksionale dhe 209 koordinatorë </a:t>
            </a:r>
            <a:r>
              <a:rPr kumimoji="0" lang="it-IT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risku të trajnuar.</a:t>
            </a:r>
          </a:p>
          <a:p>
            <a:pPr marL="216000" marR="0" lvl="0" indent="-216000" algn="l" defTabSz="9144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F497D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it-IT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Manualet e procedurave dhe Planet e menaxhimit të riskut të hartuara për 5 procese komplekse.</a:t>
            </a:r>
          </a:p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F497D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it-IT" sz="1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Efektiviteti </a:t>
            </a:r>
            <a:r>
              <a:rPr kumimoji="0" lang="it-IT" sz="1800" b="1" i="0" u="sng" strike="noStrike" kern="1200" cap="none" spc="0" normalizeH="0" baseline="0" noProof="0" dirty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 Auditimit të Brendshëm i </a:t>
            </a:r>
            <a:r>
              <a:rPr kumimoji="0" lang="it-IT" sz="1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përmirësuar</a:t>
            </a:r>
          </a:p>
          <a:p>
            <a:pPr marL="216000" marR="0" lvl="0" indent="-216000" algn="l" defTabSz="9144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F497D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it-IT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39200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39 Auditues të Brendshëm të 18 bashkive të trajnuar mbi standardet e AB dhe 27 nga 117 AB të 61 bashkive  të trajnuar deri më tani mbi auditimin e bazuar në risk.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q-AL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Unicode MS" panose="020B0604020202020204" pitchFamily="34" charset="-128"/>
                <a:ea typeface="+mn-ea"/>
                <a:cs typeface="+mn-cs"/>
              </a:rPr>
              <a:t>250 menaxherë të lartë dhe 18 koordinatorë të MFK -së janë trajnuar dhe trajnuar mbi konceptet e IC. 18 komuna raportuan për cilësinë e SHKB-së bazuar në pyetësorin e ri të vetëvlerësimit të KI-së.</a:t>
            </a:r>
            <a:endParaRPr kumimoji="0" lang="sq-AL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q-AL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676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FA Presentation">
  <a:themeElements>
    <a:clrScheme name="GFA 20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21754"/>
      </a:accent1>
      <a:accent2>
        <a:srgbClr val="148DCD"/>
      </a:accent2>
      <a:accent3>
        <a:srgbClr val="94BAE3"/>
      </a:accent3>
      <a:accent4>
        <a:srgbClr val="79B51C"/>
      </a:accent4>
      <a:accent5>
        <a:srgbClr val="ACC705"/>
      </a:accent5>
      <a:accent6>
        <a:srgbClr val="F39200"/>
      </a:accent6>
      <a:hlink>
        <a:srgbClr val="0000FF"/>
      </a:hlink>
      <a:folHlink>
        <a:srgbClr val="7F7F7F"/>
      </a:folHlink>
    </a:clrScheme>
    <a:fontScheme name="GF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lIns="72000" tIns="72000" rIns="72000" bIns="72000" rtlCol="0" anchor="ctr"/>
      <a:lstStyle>
        <a:defPPr algn="ctr">
          <a:lnSpc>
            <a:spcPct val="90000"/>
          </a:lnSpc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216000" indent="-216000">
          <a:buClr>
            <a:schemeClr val="tx2"/>
          </a:buClr>
          <a:buFont typeface="Wingdings" panose="05000000000000000000" pitchFamily="2" charset="2"/>
          <a:buChar char="§"/>
          <a:defRPr dirty="0" err="1" smtClean="0"/>
        </a:defPPr>
      </a:lstStyle>
    </a:txDef>
  </a:objectDefaults>
  <a:extraClrSchemeLst/>
  <a:custClrLst>
    <a:custClr name="GFA Logo Blue">
      <a:srgbClr val="343D9A"/>
    </a:custClr>
    <a:custClr name="GFA Red">
      <a:srgbClr val="F05033"/>
    </a:custClr>
    <a:custClr name="EU Yellow">
      <a:srgbClr val="FFCC00"/>
    </a:custClr>
    <a:custClr name="EU Blue">
      <a:srgbClr val="003399"/>
    </a:custClr>
    <a:custClr name="GFA Offer Dark Green">
      <a:srgbClr val="00AE8E"/>
    </a:custClr>
    <a:custClr name="GFA Offer Light Green">
      <a:srgbClr val="72C8B4"/>
    </a:custClr>
  </a:custClrLst>
  <a:extLst>
    <a:ext uri="{05A4C25C-085E-4340-85A3-A5531E510DB2}">
      <thm15:themeFamily xmlns:thm15="http://schemas.microsoft.com/office/thememl/2012/main" name="GFA Presentation 16-9.potx" id="{EC84F849-6033-4571-A7CD-39F4AC7DA413}" vid="{0ED59280-5569-4B04-88E4-492582B78CD5}"/>
    </a:ext>
  </a:extLst>
</a:theme>
</file>

<file path=ppt/theme/theme2.xml><?xml version="1.0" encoding="utf-8"?>
<a:theme xmlns:a="http://schemas.openxmlformats.org/drawingml/2006/main" name="Office Theme">
  <a:themeElements>
    <a:clrScheme name="GFA">
      <a:dk1>
        <a:sysClr val="windowText" lastClr="000000"/>
      </a:dk1>
      <a:lt1>
        <a:sysClr val="window" lastClr="FFFFFF"/>
      </a:lt1>
      <a:dk2>
        <a:srgbClr val="121754"/>
      </a:dk2>
      <a:lt2>
        <a:srgbClr val="EEECE1"/>
      </a:lt2>
      <a:accent1>
        <a:srgbClr val="94BAE3"/>
      </a:accent1>
      <a:accent2>
        <a:srgbClr val="148DCD"/>
      </a:accent2>
      <a:accent3>
        <a:srgbClr val="1F497D"/>
      </a:accent3>
      <a:accent4>
        <a:srgbClr val="DB9F27"/>
      </a:accent4>
      <a:accent5>
        <a:srgbClr val="ACC705"/>
      </a:accent5>
      <a:accent6>
        <a:srgbClr val="79B51C"/>
      </a:accent6>
      <a:hlink>
        <a:srgbClr val="0000FF"/>
      </a:hlink>
      <a:folHlink>
        <a:srgbClr val="800080"/>
      </a:folHlink>
    </a:clrScheme>
    <a:fontScheme name="GF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GFA">
      <a:dk1>
        <a:sysClr val="windowText" lastClr="000000"/>
      </a:dk1>
      <a:lt1>
        <a:sysClr val="window" lastClr="FFFFFF"/>
      </a:lt1>
      <a:dk2>
        <a:srgbClr val="121754"/>
      </a:dk2>
      <a:lt2>
        <a:srgbClr val="EEECE1"/>
      </a:lt2>
      <a:accent1>
        <a:srgbClr val="94BAE3"/>
      </a:accent1>
      <a:accent2>
        <a:srgbClr val="148DCD"/>
      </a:accent2>
      <a:accent3>
        <a:srgbClr val="1F497D"/>
      </a:accent3>
      <a:accent4>
        <a:srgbClr val="DB9F27"/>
      </a:accent4>
      <a:accent5>
        <a:srgbClr val="ACC705"/>
      </a:accent5>
      <a:accent6>
        <a:srgbClr val="79B51C"/>
      </a:accent6>
      <a:hlink>
        <a:srgbClr val="0000FF"/>
      </a:hlink>
      <a:folHlink>
        <a:srgbClr val="800080"/>
      </a:folHlink>
    </a:clrScheme>
    <a:fontScheme name="GF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GFA Presentation 16-9</Template>
  <TotalTime>4745</TotalTime>
  <Words>1022</Words>
  <Application>Microsoft Office PowerPoint</Application>
  <PresentationFormat>Widescreen</PresentationFormat>
  <Paragraphs>104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 Unicode MS</vt:lpstr>
      <vt:lpstr>Arial</vt:lpstr>
      <vt:lpstr>Calibri</vt:lpstr>
      <vt:lpstr>Courier New</vt:lpstr>
      <vt:lpstr>Symbol</vt:lpstr>
      <vt:lpstr>Times New Roman</vt:lpstr>
      <vt:lpstr>Wingdings</vt:lpstr>
      <vt:lpstr>GFA Presentation</vt:lpstr>
      <vt:lpstr> Local Finance - Strategic Review Workshop  Financat Lokale - Diskutim mbi Aspektet Strategjike te Zbatimit te Projektit    </vt:lpstr>
      <vt:lpstr>PowerPoint Presentation</vt:lpstr>
      <vt:lpstr>PowerPoint Presentation</vt:lpstr>
      <vt:lpstr>PowerPoint Presentation</vt:lpstr>
    </vt:vector>
  </TitlesOfParts>
  <Company>GFA Consulting Group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Främk, Arne</dc:creator>
  <cp:lastModifiedBy>User</cp:lastModifiedBy>
  <cp:revision>157</cp:revision>
  <cp:lastPrinted>2021-01-13T15:50:47Z</cp:lastPrinted>
  <dcterms:created xsi:type="dcterms:W3CDTF">2018-10-01T14:38:10Z</dcterms:created>
  <dcterms:modified xsi:type="dcterms:W3CDTF">2021-10-04T15:58:20Z</dcterms:modified>
</cp:coreProperties>
</file>